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3" r:id="rId3"/>
    <p:sldId id="258" r:id="rId4"/>
    <p:sldId id="289" r:id="rId5"/>
    <p:sldId id="434" r:id="rId6"/>
    <p:sldId id="405" r:id="rId7"/>
    <p:sldId id="409" r:id="rId8"/>
    <p:sldId id="404" r:id="rId9"/>
    <p:sldId id="408" r:id="rId10"/>
    <p:sldId id="425" r:id="rId11"/>
    <p:sldId id="441" r:id="rId12"/>
    <p:sldId id="424" r:id="rId13"/>
    <p:sldId id="442" r:id="rId14"/>
    <p:sldId id="421" r:id="rId15"/>
    <p:sldId id="420" r:id="rId16"/>
    <p:sldId id="401" r:id="rId17"/>
    <p:sldId id="402" r:id="rId18"/>
    <p:sldId id="423" r:id="rId19"/>
    <p:sldId id="422" r:id="rId20"/>
    <p:sldId id="435" r:id="rId21"/>
    <p:sldId id="399" r:id="rId22"/>
    <p:sldId id="426" r:id="rId23"/>
    <p:sldId id="431" r:id="rId24"/>
    <p:sldId id="427" r:id="rId25"/>
    <p:sldId id="432" r:id="rId26"/>
    <p:sldId id="428" r:id="rId27"/>
    <p:sldId id="429" r:id="rId28"/>
    <p:sldId id="430" r:id="rId29"/>
    <p:sldId id="436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gKhU9OdZPGM8RxbDICupQ==" hashData="hns7RxDBALt1zhkNjiCwdqtBMRsdkFkeKUhfz/K5Y4vFHqRs/PF4jS1Bq60fkwLn41Q4RMm8nlhlOilL5C37o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EE4A-E3AA-47CC-B919-ADF0DE59791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3C0C2A-02EE-43A4-97AF-A39AFFF6B86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Statistics</a:t>
          </a:r>
        </a:p>
      </dgm:t>
    </dgm:pt>
    <dgm:pt modelId="{708C9770-AB52-4FC0-BF73-06DCF8C0D7E4}" type="parTrans" cxnId="{71C90DA9-416A-46EF-A9B5-FE8128B6DF6E}">
      <dgm:prSet/>
      <dgm:spPr/>
      <dgm:t>
        <a:bodyPr/>
        <a:lstStyle/>
        <a:p>
          <a:endParaRPr lang="en-US"/>
        </a:p>
      </dgm:t>
    </dgm:pt>
    <dgm:pt modelId="{FDF29A73-BB38-4B0E-B5F6-DEF6361C29CC}" type="sibTrans" cxnId="{71C90DA9-416A-46EF-A9B5-FE8128B6DF6E}">
      <dgm:prSet/>
      <dgm:spPr/>
      <dgm:t>
        <a:bodyPr/>
        <a:lstStyle/>
        <a:p>
          <a:endParaRPr lang="en-US"/>
        </a:p>
      </dgm:t>
    </dgm:pt>
    <dgm:pt modelId="{46D13E99-C5CA-4766-8AA5-1DD3D43ECFE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collect</a:t>
          </a:r>
        </a:p>
      </dgm:t>
    </dgm:pt>
    <dgm:pt modelId="{467E5B6C-26D2-49CD-A74E-4D8E28E8F72F}" type="parTrans" cxnId="{02DC91C7-6F72-4AAE-8227-6D0B825FEA8D}">
      <dgm:prSet/>
      <dgm:spPr/>
      <dgm:t>
        <a:bodyPr/>
        <a:lstStyle/>
        <a:p>
          <a:endParaRPr lang="en-US"/>
        </a:p>
      </dgm:t>
    </dgm:pt>
    <dgm:pt modelId="{2730B0B7-6631-416E-99E2-355DA16D6932}" type="sibTrans" cxnId="{02DC91C7-6F72-4AAE-8227-6D0B825FEA8D}">
      <dgm:prSet/>
      <dgm:spPr/>
      <dgm:t>
        <a:bodyPr/>
        <a:lstStyle/>
        <a:p>
          <a:endParaRPr lang="en-US"/>
        </a:p>
      </dgm:t>
    </dgm:pt>
    <dgm:pt modelId="{DF69E80D-9D57-4C06-908D-3B2971923A0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organize</a:t>
          </a:r>
        </a:p>
      </dgm:t>
    </dgm:pt>
    <dgm:pt modelId="{B48B326C-534E-4A1E-B5A6-9172A37C2299}" type="parTrans" cxnId="{B3706903-2D72-4D27-A0BE-DFA5CC10FD2A}">
      <dgm:prSet/>
      <dgm:spPr/>
      <dgm:t>
        <a:bodyPr/>
        <a:lstStyle/>
        <a:p>
          <a:endParaRPr lang="en-US"/>
        </a:p>
      </dgm:t>
    </dgm:pt>
    <dgm:pt modelId="{FF33B01D-F462-42CC-AD71-1DD3E970977D}" type="sibTrans" cxnId="{B3706903-2D72-4D27-A0BE-DFA5CC10FD2A}">
      <dgm:prSet/>
      <dgm:spPr/>
      <dgm:t>
        <a:bodyPr/>
        <a:lstStyle/>
        <a:p>
          <a:endParaRPr lang="en-US"/>
        </a:p>
      </dgm:t>
    </dgm:pt>
    <dgm:pt modelId="{91127AAE-ADBA-4F80-A9B8-C8C7E1A4A0B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summarize</a:t>
          </a:r>
        </a:p>
      </dgm:t>
    </dgm:pt>
    <dgm:pt modelId="{20817E97-0D46-42C2-A31B-39547A3067F0}" type="parTrans" cxnId="{40607E84-C348-43DB-BF49-FCA0640432D1}">
      <dgm:prSet/>
      <dgm:spPr/>
      <dgm:t>
        <a:bodyPr/>
        <a:lstStyle/>
        <a:p>
          <a:endParaRPr lang="en-US"/>
        </a:p>
      </dgm:t>
    </dgm:pt>
    <dgm:pt modelId="{BF4D80A0-CF4B-449A-AC81-6C0C5B2FC7DF}" type="sibTrans" cxnId="{40607E84-C348-43DB-BF49-FCA0640432D1}">
      <dgm:prSet/>
      <dgm:spPr/>
      <dgm:t>
        <a:bodyPr/>
        <a:lstStyle/>
        <a:p>
          <a:endParaRPr lang="en-US"/>
        </a:p>
      </dgm:t>
    </dgm:pt>
    <dgm:pt modelId="{9A81433C-1D48-43AD-95D0-8B4D723535A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analyze</a:t>
          </a:r>
        </a:p>
      </dgm:t>
    </dgm:pt>
    <dgm:pt modelId="{581EAD66-7CD7-4119-B687-ACD2F0449CAA}" type="parTrans" cxnId="{D7601D8B-ACC8-4405-861B-21E9C8163685}">
      <dgm:prSet/>
      <dgm:spPr/>
      <dgm:t>
        <a:bodyPr/>
        <a:lstStyle/>
        <a:p>
          <a:endParaRPr lang="en-US"/>
        </a:p>
      </dgm:t>
    </dgm:pt>
    <dgm:pt modelId="{A508D8BB-FEEB-485E-B874-10170B7D3AD8}" type="sibTrans" cxnId="{D7601D8B-ACC8-4405-861B-21E9C8163685}">
      <dgm:prSet/>
      <dgm:spPr/>
      <dgm:t>
        <a:bodyPr/>
        <a:lstStyle/>
        <a:p>
          <a:endParaRPr lang="en-US"/>
        </a:p>
      </dgm:t>
    </dgm:pt>
    <dgm:pt modelId="{6E6F6C3A-2C2B-4ACE-BCD8-C1E3762FC2D3}" type="pres">
      <dgm:prSet presAssocID="{1A48EE4A-E3AA-47CC-B919-ADF0DE5979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8B3A70-31A4-4127-9ECB-E11C47EA5E29}" type="pres">
      <dgm:prSet presAssocID="{293C0C2A-02EE-43A4-97AF-A39AFFF6B86C}" presName="root1" presStyleCnt="0"/>
      <dgm:spPr/>
    </dgm:pt>
    <dgm:pt modelId="{2B064D31-A611-460E-8B39-B89644EA0DDE}" type="pres">
      <dgm:prSet presAssocID="{293C0C2A-02EE-43A4-97AF-A39AFFF6B86C}" presName="LevelOneTextNode" presStyleLbl="node0" presStyleIdx="0" presStyleCnt="1" custLinFactNeighborX="-36522">
        <dgm:presLayoutVars>
          <dgm:chPref val="3"/>
        </dgm:presLayoutVars>
      </dgm:prSet>
      <dgm:spPr/>
    </dgm:pt>
    <dgm:pt modelId="{635C0BC9-6866-4741-9255-3F4D39D9D5FC}" type="pres">
      <dgm:prSet presAssocID="{293C0C2A-02EE-43A4-97AF-A39AFFF6B86C}" presName="level2hierChild" presStyleCnt="0"/>
      <dgm:spPr/>
    </dgm:pt>
    <dgm:pt modelId="{85E8073B-4289-47E3-8B63-C7F3C8661779}" type="pres">
      <dgm:prSet presAssocID="{467E5B6C-26D2-49CD-A74E-4D8E28E8F72F}" presName="conn2-1" presStyleLbl="parChTrans1D2" presStyleIdx="0" presStyleCnt="4"/>
      <dgm:spPr/>
    </dgm:pt>
    <dgm:pt modelId="{B94696A0-AD97-44B7-B1E4-B7B8BC8544E0}" type="pres">
      <dgm:prSet presAssocID="{467E5B6C-26D2-49CD-A74E-4D8E28E8F72F}" presName="connTx" presStyleLbl="parChTrans1D2" presStyleIdx="0" presStyleCnt="4"/>
      <dgm:spPr/>
    </dgm:pt>
    <dgm:pt modelId="{FDA5655F-62D7-4B03-AE46-D004B00BAB75}" type="pres">
      <dgm:prSet presAssocID="{46D13E99-C5CA-4766-8AA5-1DD3D43ECFE1}" presName="root2" presStyleCnt="0"/>
      <dgm:spPr/>
    </dgm:pt>
    <dgm:pt modelId="{2D7778F7-F963-4FF9-928B-4C317B0CD69A}" type="pres">
      <dgm:prSet presAssocID="{46D13E99-C5CA-4766-8AA5-1DD3D43ECFE1}" presName="LevelTwoTextNode" presStyleLbl="node2" presStyleIdx="0" presStyleCnt="4">
        <dgm:presLayoutVars>
          <dgm:chPref val="3"/>
        </dgm:presLayoutVars>
      </dgm:prSet>
      <dgm:spPr/>
    </dgm:pt>
    <dgm:pt modelId="{BA61C840-8811-4951-8BE1-E59C85C11E20}" type="pres">
      <dgm:prSet presAssocID="{46D13E99-C5CA-4766-8AA5-1DD3D43ECFE1}" presName="level3hierChild" presStyleCnt="0"/>
      <dgm:spPr/>
    </dgm:pt>
    <dgm:pt modelId="{EA229A66-C300-403C-B941-E2995B7D8A4E}" type="pres">
      <dgm:prSet presAssocID="{B48B326C-534E-4A1E-B5A6-9172A37C2299}" presName="conn2-1" presStyleLbl="parChTrans1D2" presStyleIdx="1" presStyleCnt="4"/>
      <dgm:spPr/>
    </dgm:pt>
    <dgm:pt modelId="{CC71A5E0-1A16-442E-82E2-815C6496107D}" type="pres">
      <dgm:prSet presAssocID="{B48B326C-534E-4A1E-B5A6-9172A37C2299}" presName="connTx" presStyleLbl="parChTrans1D2" presStyleIdx="1" presStyleCnt="4"/>
      <dgm:spPr/>
    </dgm:pt>
    <dgm:pt modelId="{CE85B0EB-C053-4728-8C5A-03B5F8CFF1EC}" type="pres">
      <dgm:prSet presAssocID="{DF69E80D-9D57-4C06-908D-3B2971923A08}" presName="root2" presStyleCnt="0"/>
      <dgm:spPr/>
    </dgm:pt>
    <dgm:pt modelId="{1FCC84B1-F72F-4DB7-8B72-5C0DD1B012AE}" type="pres">
      <dgm:prSet presAssocID="{DF69E80D-9D57-4C06-908D-3B2971923A08}" presName="LevelTwoTextNode" presStyleLbl="node2" presStyleIdx="1" presStyleCnt="4">
        <dgm:presLayoutVars>
          <dgm:chPref val="3"/>
        </dgm:presLayoutVars>
      </dgm:prSet>
      <dgm:spPr/>
    </dgm:pt>
    <dgm:pt modelId="{E10EBE25-3957-4130-BFA0-9A9DB830686C}" type="pres">
      <dgm:prSet presAssocID="{DF69E80D-9D57-4C06-908D-3B2971923A08}" presName="level3hierChild" presStyleCnt="0"/>
      <dgm:spPr/>
    </dgm:pt>
    <dgm:pt modelId="{EF414EF7-B051-4A21-8505-238CEFE25D2C}" type="pres">
      <dgm:prSet presAssocID="{20817E97-0D46-42C2-A31B-39547A3067F0}" presName="conn2-1" presStyleLbl="parChTrans1D2" presStyleIdx="2" presStyleCnt="4"/>
      <dgm:spPr/>
    </dgm:pt>
    <dgm:pt modelId="{5D75C62B-54AE-4ED3-8A21-69A5FB277291}" type="pres">
      <dgm:prSet presAssocID="{20817E97-0D46-42C2-A31B-39547A3067F0}" presName="connTx" presStyleLbl="parChTrans1D2" presStyleIdx="2" presStyleCnt="4"/>
      <dgm:spPr/>
    </dgm:pt>
    <dgm:pt modelId="{227561B0-C3EF-4C64-B1EE-8ECF9C5286D6}" type="pres">
      <dgm:prSet presAssocID="{91127AAE-ADBA-4F80-A9B8-C8C7E1A4A0BE}" presName="root2" presStyleCnt="0"/>
      <dgm:spPr/>
    </dgm:pt>
    <dgm:pt modelId="{FC456CB9-2E29-45FD-97F9-3E7D17BE2E67}" type="pres">
      <dgm:prSet presAssocID="{91127AAE-ADBA-4F80-A9B8-C8C7E1A4A0BE}" presName="LevelTwoTextNode" presStyleLbl="node2" presStyleIdx="2" presStyleCnt="4">
        <dgm:presLayoutVars>
          <dgm:chPref val="3"/>
        </dgm:presLayoutVars>
      </dgm:prSet>
      <dgm:spPr/>
    </dgm:pt>
    <dgm:pt modelId="{7FFE05A7-5958-4167-8187-AEC4BCE6E906}" type="pres">
      <dgm:prSet presAssocID="{91127AAE-ADBA-4F80-A9B8-C8C7E1A4A0BE}" presName="level3hierChild" presStyleCnt="0"/>
      <dgm:spPr/>
    </dgm:pt>
    <dgm:pt modelId="{90FF66C3-68C1-49A7-8401-1D1F67846B19}" type="pres">
      <dgm:prSet presAssocID="{581EAD66-7CD7-4119-B687-ACD2F0449CAA}" presName="conn2-1" presStyleLbl="parChTrans1D2" presStyleIdx="3" presStyleCnt="4"/>
      <dgm:spPr/>
    </dgm:pt>
    <dgm:pt modelId="{06D0D45D-6666-4FCF-9FCF-A5938B42C575}" type="pres">
      <dgm:prSet presAssocID="{581EAD66-7CD7-4119-B687-ACD2F0449CAA}" presName="connTx" presStyleLbl="parChTrans1D2" presStyleIdx="3" presStyleCnt="4"/>
      <dgm:spPr/>
    </dgm:pt>
    <dgm:pt modelId="{19D2F241-E15B-496B-803F-8C631B7B4C54}" type="pres">
      <dgm:prSet presAssocID="{9A81433C-1D48-43AD-95D0-8B4D723535AD}" presName="root2" presStyleCnt="0"/>
      <dgm:spPr/>
    </dgm:pt>
    <dgm:pt modelId="{6C9DF103-7EB3-40CF-9062-6477BA7B822D}" type="pres">
      <dgm:prSet presAssocID="{9A81433C-1D48-43AD-95D0-8B4D723535AD}" presName="LevelTwoTextNode" presStyleLbl="node2" presStyleIdx="3" presStyleCnt="4">
        <dgm:presLayoutVars>
          <dgm:chPref val="3"/>
        </dgm:presLayoutVars>
      </dgm:prSet>
      <dgm:spPr/>
    </dgm:pt>
    <dgm:pt modelId="{A6D8CCD1-C38D-43B4-8CCC-BEDCDEE1E701}" type="pres">
      <dgm:prSet presAssocID="{9A81433C-1D48-43AD-95D0-8B4D723535AD}" presName="level3hierChild" presStyleCnt="0"/>
      <dgm:spPr/>
    </dgm:pt>
  </dgm:ptLst>
  <dgm:cxnLst>
    <dgm:cxn modelId="{B3706903-2D72-4D27-A0BE-DFA5CC10FD2A}" srcId="{293C0C2A-02EE-43A4-97AF-A39AFFF6B86C}" destId="{DF69E80D-9D57-4C06-908D-3B2971923A08}" srcOrd="1" destOrd="0" parTransId="{B48B326C-534E-4A1E-B5A6-9172A37C2299}" sibTransId="{FF33B01D-F462-42CC-AD71-1DD3E970977D}"/>
    <dgm:cxn modelId="{44C98A3B-0E8E-4CE0-9DC7-E99AFFCDEBAF}" type="presOf" srcId="{46D13E99-C5CA-4766-8AA5-1DD3D43ECFE1}" destId="{2D7778F7-F963-4FF9-928B-4C317B0CD69A}" srcOrd="0" destOrd="0" presId="urn:microsoft.com/office/officeart/2005/8/layout/hierarchy2"/>
    <dgm:cxn modelId="{DFF74A68-363F-4E9D-AC03-E437595E59BC}" type="presOf" srcId="{467E5B6C-26D2-49CD-A74E-4D8E28E8F72F}" destId="{B94696A0-AD97-44B7-B1E4-B7B8BC8544E0}" srcOrd="1" destOrd="0" presId="urn:microsoft.com/office/officeart/2005/8/layout/hierarchy2"/>
    <dgm:cxn modelId="{600E636E-00CF-43B7-A679-84594DBE9648}" type="presOf" srcId="{91127AAE-ADBA-4F80-A9B8-C8C7E1A4A0BE}" destId="{FC456CB9-2E29-45FD-97F9-3E7D17BE2E67}" srcOrd="0" destOrd="0" presId="urn:microsoft.com/office/officeart/2005/8/layout/hierarchy2"/>
    <dgm:cxn modelId="{F0F1894E-5780-4076-9D9E-EA4900820254}" type="presOf" srcId="{DF69E80D-9D57-4C06-908D-3B2971923A08}" destId="{1FCC84B1-F72F-4DB7-8B72-5C0DD1B012AE}" srcOrd="0" destOrd="0" presId="urn:microsoft.com/office/officeart/2005/8/layout/hierarchy2"/>
    <dgm:cxn modelId="{C9236070-A66B-4E55-A95A-2DC7DA57DEF9}" type="presOf" srcId="{B48B326C-534E-4A1E-B5A6-9172A37C2299}" destId="{EA229A66-C300-403C-B941-E2995B7D8A4E}" srcOrd="0" destOrd="0" presId="urn:microsoft.com/office/officeart/2005/8/layout/hierarchy2"/>
    <dgm:cxn modelId="{07F19378-0ACE-4F47-B19B-5795A1603C8F}" type="presOf" srcId="{293C0C2A-02EE-43A4-97AF-A39AFFF6B86C}" destId="{2B064D31-A611-460E-8B39-B89644EA0DDE}" srcOrd="0" destOrd="0" presId="urn:microsoft.com/office/officeart/2005/8/layout/hierarchy2"/>
    <dgm:cxn modelId="{40607E84-C348-43DB-BF49-FCA0640432D1}" srcId="{293C0C2A-02EE-43A4-97AF-A39AFFF6B86C}" destId="{91127AAE-ADBA-4F80-A9B8-C8C7E1A4A0BE}" srcOrd="2" destOrd="0" parTransId="{20817E97-0D46-42C2-A31B-39547A3067F0}" sibTransId="{BF4D80A0-CF4B-449A-AC81-6C0C5B2FC7DF}"/>
    <dgm:cxn modelId="{D7601D8B-ACC8-4405-861B-21E9C8163685}" srcId="{293C0C2A-02EE-43A4-97AF-A39AFFF6B86C}" destId="{9A81433C-1D48-43AD-95D0-8B4D723535AD}" srcOrd="3" destOrd="0" parTransId="{581EAD66-7CD7-4119-B687-ACD2F0449CAA}" sibTransId="{A508D8BB-FEEB-485E-B874-10170B7D3AD8}"/>
    <dgm:cxn modelId="{0923828F-6803-4CCE-A08C-2E484698FF2D}" type="presOf" srcId="{20817E97-0D46-42C2-A31B-39547A3067F0}" destId="{5D75C62B-54AE-4ED3-8A21-69A5FB277291}" srcOrd="1" destOrd="0" presId="urn:microsoft.com/office/officeart/2005/8/layout/hierarchy2"/>
    <dgm:cxn modelId="{FE550D91-81CE-45BA-9787-A0F4E94CB4D1}" type="presOf" srcId="{B48B326C-534E-4A1E-B5A6-9172A37C2299}" destId="{CC71A5E0-1A16-442E-82E2-815C6496107D}" srcOrd="1" destOrd="0" presId="urn:microsoft.com/office/officeart/2005/8/layout/hierarchy2"/>
    <dgm:cxn modelId="{F5AE189C-16E0-43FC-91F0-ABFD551816CD}" type="presOf" srcId="{1A48EE4A-E3AA-47CC-B919-ADF0DE59791B}" destId="{6E6F6C3A-2C2B-4ACE-BCD8-C1E3762FC2D3}" srcOrd="0" destOrd="0" presId="urn:microsoft.com/office/officeart/2005/8/layout/hierarchy2"/>
    <dgm:cxn modelId="{8E0D37A8-D04D-40E2-B038-813749A848C6}" type="presOf" srcId="{581EAD66-7CD7-4119-B687-ACD2F0449CAA}" destId="{90FF66C3-68C1-49A7-8401-1D1F67846B19}" srcOrd="0" destOrd="0" presId="urn:microsoft.com/office/officeart/2005/8/layout/hierarchy2"/>
    <dgm:cxn modelId="{71C90DA9-416A-46EF-A9B5-FE8128B6DF6E}" srcId="{1A48EE4A-E3AA-47CC-B919-ADF0DE59791B}" destId="{293C0C2A-02EE-43A4-97AF-A39AFFF6B86C}" srcOrd="0" destOrd="0" parTransId="{708C9770-AB52-4FC0-BF73-06DCF8C0D7E4}" sibTransId="{FDF29A73-BB38-4B0E-B5F6-DEF6361C29CC}"/>
    <dgm:cxn modelId="{038AFDB2-7BA8-4DC7-9C13-98EA8B38DC74}" type="presOf" srcId="{9A81433C-1D48-43AD-95D0-8B4D723535AD}" destId="{6C9DF103-7EB3-40CF-9062-6477BA7B822D}" srcOrd="0" destOrd="0" presId="urn:microsoft.com/office/officeart/2005/8/layout/hierarchy2"/>
    <dgm:cxn modelId="{02DC91C7-6F72-4AAE-8227-6D0B825FEA8D}" srcId="{293C0C2A-02EE-43A4-97AF-A39AFFF6B86C}" destId="{46D13E99-C5CA-4766-8AA5-1DD3D43ECFE1}" srcOrd="0" destOrd="0" parTransId="{467E5B6C-26D2-49CD-A74E-4D8E28E8F72F}" sibTransId="{2730B0B7-6631-416E-99E2-355DA16D6932}"/>
    <dgm:cxn modelId="{C8699FE1-4C9E-4600-9DA0-2933C4A7B64A}" type="presOf" srcId="{581EAD66-7CD7-4119-B687-ACD2F0449CAA}" destId="{06D0D45D-6666-4FCF-9FCF-A5938B42C575}" srcOrd="1" destOrd="0" presId="urn:microsoft.com/office/officeart/2005/8/layout/hierarchy2"/>
    <dgm:cxn modelId="{8FD817EB-3508-4C27-B183-A01A222CE29D}" type="presOf" srcId="{467E5B6C-26D2-49CD-A74E-4D8E28E8F72F}" destId="{85E8073B-4289-47E3-8B63-C7F3C8661779}" srcOrd="0" destOrd="0" presId="urn:microsoft.com/office/officeart/2005/8/layout/hierarchy2"/>
    <dgm:cxn modelId="{C1FADDFD-341C-4DCD-A719-BDA7983F14D3}" type="presOf" srcId="{20817E97-0D46-42C2-A31B-39547A3067F0}" destId="{EF414EF7-B051-4A21-8505-238CEFE25D2C}" srcOrd="0" destOrd="0" presId="urn:microsoft.com/office/officeart/2005/8/layout/hierarchy2"/>
    <dgm:cxn modelId="{500D0251-B426-4FA2-B2EF-6448722B0BC4}" type="presParOf" srcId="{6E6F6C3A-2C2B-4ACE-BCD8-C1E3762FC2D3}" destId="{098B3A70-31A4-4127-9ECB-E11C47EA5E29}" srcOrd="0" destOrd="0" presId="urn:microsoft.com/office/officeart/2005/8/layout/hierarchy2"/>
    <dgm:cxn modelId="{96DE1CA3-5652-41DF-8659-AED7CA5E8A27}" type="presParOf" srcId="{098B3A70-31A4-4127-9ECB-E11C47EA5E29}" destId="{2B064D31-A611-460E-8B39-B89644EA0DDE}" srcOrd="0" destOrd="0" presId="urn:microsoft.com/office/officeart/2005/8/layout/hierarchy2"/>
    <dgm:cxn modelId="{C0A5BE6E-DA95-4F13-AC25-CC306D6D84DF}" type="presParOf" srcId="{098B3A70-31A4-4127-9ECB-E11C47EA5E29}" destId="{635C0BC9-6866-4741-9255-3F4D39D9D5FC}" srcOrd="1" destOrd="0" presId="urn:microsoft.com/office/officeart/2005/8/layout/hierarchy2"/>
    <dgm:cxn modelId="{501B5101-1065-4846-86F9-ED89AB41F72E}" type="presParOf" srcId="{635C0BC9-6866-4741-9255-3F4D39D9D5FC}" destId="{85E8073B-4289-47E3-8B63-C7F3C8661779}" srcOrd="0" destOrd="0" presId="urn:microsoft.com/office/officeart/2005/8/layout/hierarchy2"/>
    <dgm:cxn modelId="{D8CE5384-253D-426B-A0BB-A28F9C50FC54}" type="presParOf" srcId="{85E8073B-4289-47E3-8B63-C7F3C8661779}" destId="{B94696A0-AD97-44B7-B1E4-B7B8BC8544E0}" srcOrd="0" destOrd="0" presId="urn:microsoft.com/office/officeart/2005/8/layout/hierarchy2"/>
    <dgm:cxn modelId="{E6FC1590-A700-4E76-987C-901848D40005}" type="presParOf" srcId="{635C0BC9-6866-4741-9255-3F4D39D9D5FC}" destId="{FDA5655F-62D7-4B03-AE46-D004B00BAB75}" srcOrd="1" destOrd="0" presId="urn:microsoft.com/office/officeart/2005/8/layout/hierarchy2"/>
    <dgm:cxn modelId="{AD7AB3A1-39E3-478B-AC5C-55BD168C2EDD}" type="presParOf" srcId="{FDA5655F-62D7-4B03-AE46-D004B00BAB75}" destId="{2D7778F7-F963-4FF9-928B-4C317B0CD69A}" srcOrd="0" destOrd="0" presId="urn:microsoft.com/office/officeart/2005/8/layout/hierarchy2"/>
    <dgm:cxn modelId="{2D80F2B7-6AB0-4160-8222-52FAF1193DE5}" type="presParOf" srcId="{FDA5655F-62D7-4B03-AE46-D004B00BAB75}" destId="{BA61C840-8811-4951-8BE1-E59C85C11E20}" srcOrd="1" destOrd="0" presId="urn:microsoft.com/office/officeart/2005/8/layout/hierarchy2"/>
    <dgm:cxn modelId="{CC9DD574-E65D-4F30-80D3-E0A59E765FC6}" type="presParOf" srcId="{635C0BC9-6866-4741-9255-3F4D39D9D5FC}" destId="{EA229A66-C300-403C-B941-E2995B7D8A4E}" srcOrd="2" destOrd="0" presId="urn:microsoft.com/office/officeart/2005/8/layout/hierarchy2"/>
    <dgm:cxn modelId="{545648B5-8B0C-4822-833E-1AF655717354}" type="presParOf" srcId="{EA229A66-C300-403C-B941-E2995B7D8A4E}" destId="{CC71A5E0-1A16-442E-82E2-815C6496107D}" srcOrd="0" destOrd="0" presId="urn:microsoft.com/office/officeart/2005/8/layout/hierarchy2"/>
    <dgm:cxn modelId="{2DBC5EC1-2F05-4D09-97B5-72B89E62D00E}" type="presParOf" srcId="{635C0BC9-6866-4741-9255-3F4D39D9D5FC}" destId="{CE85B0EB-C053-4728-8C5A-03B5F8CFF1EC}" srcOrd="3" destOrd="0" presId="urn:microsoft.com/office/officeart/2005/8/layout/hierarchy2"/>
    <dgm:cxn modelId="{4F8613D3-922E-4A8C-AFBF-E45EF56EADC1}" type="presParOf" srcId="{CE85B0EB-C053-4728-8C5A-03B5F8CFF1EC}" destId="{1FCC84B1-F72F-4DB7-8B72-5C0DD1B012AE}" srcOrd="0" destOrd="0" presId="urn:microsoft.com/office/officeart/2005/8/layout/hierarchy2"/>
    <dgm:cxn modelId="{40FE0F29-A362-4FEF-A96E-3B3F4590BC5E}" type="presParOf" srcId="{CE85B0EB-C053-4728-8C5A-03B5F8CFF1EC}" destId="{E10EBE25-3957-4130-BFA0-9A9DB830686C}" srcOrd="1" destOrd="0" presId="urn:microsoft.com/office/officeart/2005/8/layout/hierarchy2"/>
    <dgm:cxn modelId="{39F6DCFA-4B3F-4A8C-8539-741DF62FB818}" type="presParOf" srcId="{635C0BC9-6866-4741-9255-3F4D39D9D5FC}" destId="{EF414EF7-B051-4A21-8505-238CEFE25D2C}" srcOrd="4" destOrd="0" presId="urn:microsoft.com/office/officeart/2005/8/layout/hierarchy2"/>
    <dgm:cxn modelId="{86D5F3B1-06E2-44C4-9D02-4649DCA9B495}" type="presParOf" srcId="{EF414EF7-B051-4A21-8505-238CEFE25D2C}" destId="{5D75C62B-54AE-4ED3-8A21-69A5FB277291}" srcOrd="0" destOrd="0" presId="urn:microsoft.com/office/officeart/2005/8/layout/hierarchy2"/>
    <dgm:cxn modelId="{22A295DD-81F7-431C-9FAE-0D5A0C7819B8}" type="presParOf" srcId="{635C0BC9-6866-4741-9255-3F4D39D9D5FC}" destId="{227561B0-C3EF-4C64-B1EE-8ECF9C5286D6}" srcOrd="5" destOrd="0" presId="urn:microsoft.com/office/officeart/2005/8/layout/hierarchy2"/>
    <dgm:cxn modelId="{65C4B513-D278-43E9-88FC-75A8388DD890}" type="presParOf" srcId="{227561B0-C3EF-4C64-B1EE-8ECF9C5286D6}" destId="{FC456CB9-2E29-45FD-97F9-3E7D17BE2E67}" srcOrd="0" destOrd="0" presId="urn:microsoft.com/office/officeart/2005/8/layout/hierarchy2"/>
    <dgm:cxn modelId="{190E38E4-7C59-4549-8C6F-DAD7CFDBF982}" type="presParOf" srcId="{227561B0-C3EF-4C64-B1EE-8ECF9C5286D6}" destId="{7FFE05A7-5958-4167-8187-AEC4BCE6E906}" srcOrd="1" destOrd="0" presId="urn:microsoft.com/office/officeart/2005/8/layout/hierarchy2"/>
    <dgm:cxn modelId="{65B13C4F-C432-488E-9D06-019159D5D9B2}" type="presParOf" srcId="{635C0BC9-6866-4741-9255-3F4D39D9D5FC}" destId="{90FF66C3-68C1-49A7-8401-1D1F67846B19}" srcOrd="6" destOrd="0" presId="urn:microsoft.com/office/officeart/2005/8/layout/hierarchy2"/>
    <dgm:cxn modelId="{42067519-C5E1-4311-BE5A-08A6A3A23182}" type="presParOf" srcId="{90FF66C3-68C1-49A7-8401-1D1F67846B19}" destId="{06D0D45D-6666-4FCF-9FCF-A5938B42C575}" srcOrd="0" destOrd="0" presId="urn:microsoft.com/office/officeart/2005/8/layout/hierarchy2"/>
    <dgm:cxn modelId="{AC080CF3-88F4-4E8B-A50B-D1E1BF3E8DB2}" type="presParOf" srcId="{635C0BC9-6866-4741-9255-3F4D39D9D5FC}" destId="{19D2F241-E15B-496B-803F-8C631B7B4C54}" srcOrd="7" destOrd="0" presId="urn:microsoft.com/office/officeart/2005/8/layout/hierarchy2"/>
    <dgm:cxn modelId="{F48031F3-96D6-4549-8CBB-DEA28BD47831}" type="presParOf" srcId="{19D2F241-E15B-496B-803F-8C631B7B4C54}" destId="{6C9DF103-7EB3-40CF-9062-6477BA7B822D}" srcOrd="0" destOrd="0" presId="urn:microsoft.com/office/officeart/2005/8/layout/hierarchy2"/>
    <dgm:cxn modelId="{1A3ACEDE-262A-4E09-8645-BBA1FC67C44E}" type="presParOf" srcId="{19D2F241-E15B-496B-803F-8C631B7B4C54}" destId="{A6D8CCD1-C38D-43B4-8CCC-BEDCDEE1E7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64D31-A611-460E-8B39-B89644EA0DDE}">
      <dsp:nvSpPr>
        <dsp:cNvPr id="0" name=""/>
        <dsp:cNvSpPr/>
      </dsp:nvSpPr>
      <dsp:spPr>
        <a:xfrm>
          <a:off x="152395" y="1575593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Statistics</a:t>
          </a:r>
        </a:p>
      </dsp:txBody>
      <dsp:txXfrm>
        <a:off x="179130" y="1602328"/>
        <a:ext cx="1772155" cy="859342"/>
      </dsp:txXfrm>
    </dsp:sp>
    <dsp:sp modelId="{85E8073B-4289-47E3-8B63-C7F3C8661779}">
      <dsp:nvSpPr>
        <dsp:cNvPr id="0" name=""/>
        <dsp:cNvSpPr/>
      </dsp:nvSpPr>
      <dsp:spPr>
        <a:xfrm rot="18694789">
          <a:off x="1624026" y="1224484"/>
          <a:ext cx="21049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04992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23897" y="1192074"/>
        <a:ext cx="105249" cy="105249"/>
      </dsp:txXfrm>
    </dsp:sp>
    <dsp:sp modelId="{2D7778F7-F963-4FF9-928B-4C317B0CD69A}">
      <dsp:nvSpPr>
        <dsp:cNvPr id="0" name=""/>
        <dsp:cNvSpPr/>
      </dsp:nvSpPr>
      <dsp:spPr>
        <a:xfrm>
          <a:off x="3375025" y="992"/>
          <a:ext cx="1825625" cy="912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collect</a:t>
          </a:r>
        </a:p>
      </dsp:txBody>
      <dsp:txXfrm>
        <a:off x="3401760" y="27727"/>
        <a:ext cx="1772155" cy="859342"/>
      </dsp:txXfrm>
    </dsp:sp>
    <dsp:sp modelId="{EA229A66-C300-403C-B941-E2995B7D8A4E}">
      <dsp:nvSpPr>
        <dsp:cNvPr id="0" name=""/>
        <dsp:cNvSpPr/>
      </dsp:nvSpPr>
      <dsp:spPr>
        <a:xfrm rot="20364501">
          <a:off x="1930347" y="1749351"/>
          <a:ext cx="14923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92349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9213" y="1732257"/>
        <a:ext cx="74617" cy="74617"/>
      </dsp:txXfrm>
    </dsp:sp>
    <dsp:sp modelId="{1FCC84B1-F72F-4DB7-8B72-5C0DD1B012AE}">
      <dsp:nvSpPr>
        <dsp:cNvPr id="0" name=""/>
        <dsp:cNvSpPr/>
      </dsp:nvSpPr>
      <dsp:spPr>
        <a:xfrm>
          <a:off x="3375025" y="1050726"/>
          <a:ext cx="1825625" cy="912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organize</a:t>
          </a:r>
        </a:p>
      </dsp:txBody>
      <dsp:txXfrm>
        <a:off x="3401760" y="1077461"/>
        <a:ext cx="1772155" cy="859342"/>
      </dsp:txXfrm>
    </dsp:sp>
    <dsp:sp modelId="{EF414EF7-B051-4A21-8505-238CEFE25D2C}">
      <dsp:nvSpPr>
        <dsp:cNvPr id="0" name=""/>
        <dsp:cNvSpPr/>
      </dsp:nvSpPr>
      <dsp:spPr>
        <a:xfrm rot="1235499">
          <a:off x="1930347" y="2274218"/>
          <a:ext cx="14923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92349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9213" y="2257124"/>
        <a:ext cx="74617" cy="74617"/>
      </dsp:txXfrm>
    </dsp:sp>
    <dsp:sp modelId="{FC456CB9-2E29-45FD-97F9-3E7D17BE2E67}">
      <dsp:nvSpPr>
        <dsp:cNvPr id="0" name=""/>
        <dsp:cNvSpPr/>
      </dsp:nvSpPr>
      <dsp:spPr>
        <a:xfrm>
          <a:off x="3375025" y="2100460"/>
          <a:ext cx="1825625" cy="912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summarize</a:t>
          </a:r>
        </a:p>
      </dsp:txBody>
      <dsp:txXfrm>
        <a:off x="3401760" y="2127195"/>
        <a:ext cx="1772155" cy="859342"/>
      </dsp:txXfrm>
    </dsp:sp>
    <dsp:sp modelId="{90FF66C3-68C1-49A7-8401-1D1F67846B19}">
      <dsp:nvSpPr>
        <dsp:cNvPr id="0" name=""/>
        <dsp:cNvSpPr/>
      </dsp:nvSpPr>
      <dsp:spPr>
        <a:xfrm rot="2905211">
          <a:off x="1624026" y="2799085"/>
          <a:ext cx="21049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04992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23897" y="2766675"/>
        <a:ext cx="105249" cy="105249"/>
      </dsp:txXfrm>
    </dsp:sp>
    <dsp:sp modelId="{6C9DF103-7EB3-40CF-9062-6477BA7B822D}">
      <dsp:nvSpPr>
        <dsp:cNvPr id="0" name=""/>
        <dsp:cNvSpPr/>
      </dsp:nvSpPr>
      <dsp:spPr>
        <a:xfrm>
          <a:off x="3375025" y="3150195"/>
          <a:ext cx="1825625" cy="912812"/>
        </a:xfrm>
        <a:prstGeom prst="roundRect">
          <a:avLst>
            <a:gd name="adj" fmla="val 10000"/>
          </a:avLst>
        </a:prstGeom>
        <a:solidFill>
          <a:srgbClr val="FF000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analyze</a:t>
          </a:r>
        </a:p>
      </dsp:txBody>
      <dsp:txXfrm>
        <a:off x="3401760" y="3176930"/>
        <a:ext cx="1772155" cy="85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8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FF6C-6857-4652-9804-9D14F406F29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0.png"/><Relationship Id="rId4" Type="http://schemas.openxmlformats.org/officeDocument/2006/relationships/image" Target="../media/image6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Inferential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5161" y="1111584"/>
            <a:ext cx="9736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>
                  <a:solidFill>
                    <a:srgbClr val="70AD47">
                      <a:lumMod val="75000"/>
                    </a:srgb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Elementary Statistical Methods</a:t>
            </a:r>
          </a:p>
        </p:txBody>
      </p:sp>
    </p:spTree>
    <p:extLst>
      <p:ext uri="{BB962C8B-B14F-4D97-AF65-F5344CB8AC3E}">
        <p14:creationId xmlns:p14="http://schemas.microsoft.com/office/powerpoint/2010/main" val="84185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5116" y="738333"/>
                <a:ext cx="11044518" cy="5608679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sampling is a random experiment.</a:t>
                </a:r>
              </a:p>
              <a:p>
                <a:endParaRPr lang="en-US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Numerical summaries of random samples (which we call statistics) are random variables, since they are numerical outcomes of random experiments.</a:t>
                </a:r>
              </a:p>
              <a:p>
                <a:endPara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Values of a statistic of Simple Random Samples (SRS) are equally likely to be observed.</a:t>
                </a:r>
              </a:p>
              <a:p>
                <a:endParaRPr lang="en-US" sz="2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probability distribution of a statistic is called sampling distribution.</a:t>
                </a:r>
                <a:endParaRPr lang="en-US" sz="2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Here we will focus on the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as a random variable and study its sampling distribution.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116" y="738333"/>
                <a:ext cx="11044518" cy="5608679"/>
              </a:xfrm>
              <a:blipFill rotWithShape="0">
                <a:blip r:embed="rId2"/>
                <a:stretch>
                  <a:fillRect l="-828" t="-1739" r="-993" b="-5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the mean and standard deviation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81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itle 1"/>
              <p:cNvSpPr txBox="1">
                <a:spLocks/>
              </p:cNvSpPr>
              <p:nvPr/>
            </p:nvSpPr>
            <p:spPr>
              <a:xfrm>
                <a:off x="989160" y="3457371"/>
                <a:ext cx="5426665" cy="24384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>
                  <a:spcBef>
                    <a:spcPct val="0"/>
                  </a:spcBef>
                  <a:buFont typeface="Wingdings" pitchFamily="2" charset="2"/>
                  <a:buChar char="Ø"/>
                </a:pPr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 If a variable of the population has mean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 and standard deviation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 …</a:t>
                </a:r>
                <a:endParaRPr lang="en-US" sz="3200" dirty="0">
                  <a:cs typeface="Calibri"/>
                </a:endParaRPr>
              </a:p>
            </p:txBody>
          </p:sp>
        </mc:Choice>
        <mc:Fallback xmlns="">
          <p:sp>
            <p:nvSpPr>
              <p:cNvPr id="4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0" y="3457371"/>
                <a:ext cx="5426665" cy="2438400"/>
              </a:xfrm>
              <a:prstGeom prst="rect">
                <a:avLst/>
              </a:prstGeom>
              <a:blipFill rotWithShape="0">
                <a:blip r:embed="rId2"/>
                <a:stretch>
                  <a:fillRect l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3810000" y="3810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pic>
        <p:nvPicPr>
          <p:cNvPr id="104" name="Picture 103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48200" y="922867"/>
            <a:ext cx="381000" cy="719667"/>
          </a:xfrm>
          <a:prstGeom prst="rect">
            <a:avLst/>
          </a:prstGeom>
        </p:spPr>
      </p:pic>
      <p:pic>
        <p:nvPicPr>
          <p:cNvPr id="105" name="Picture 104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35068" y="914401"/>
            <a:ext cx="381000" cy="719667"/>
          </a:xfrm>
          <a:prstGeom prst="rect">
            <a:avLst/>
          </a:prstGeom>
        </p:spPr>
      </p:pic>
      <p:pic>
        <p:nvPicPr>
          <p:cNvPr id="106" name="Picture 105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19102" y="919191"/>
            <a:ext cx="381000" cy="719667"/>
          </a:xfrm>
          <a:prstGeom prst="rect">
            <a:avLst/>
          </a:prstGeom>
        </p:spPr>
      </p:pic>
      <p:pic>
        <p:nvPicPr>
          <p:cNvPr id="107" name="Picture 106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8320127" y="2073202"/>
            <a:ext cx="381000" cy="719667"/>
          </a:xfrm>
          <a:prstGeom prst="rect">
            <a:avLst/>
          </a:prstGeom>
        </p:spPr>
      </p:pic>
      <p:pic>
        <p:nvPicPr>
          <p:cNvPr id="108" name="Picture 107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45166" y="1600201"/>
            <a:ext cx="381000" cy="719667"/>
          </a:xfrm>
          <a:prstGeom prst="rect">
            <a:avLst/>
          </a:prstGeom>
        </p:spPr>
      </p:pic>
      <p:pic>
        <p:nvPicPr>
          <p:cNvPr id="109" name="Picture 108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395755" y="2504413"/>
            <a:ext cx="381000" cy="719667"/>
          </a:xfrm>
          <a:prstGeom prst="rect">
            <a:avLst/>
          </a:prstGeom>
        </p:spPr>
      </p:pic>
      <p:pic>
        <p:nvPicPr>
          <p:cNvPr id="110" name="Picture 109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0000" y="1079553"/>
            <a:ext cx="381000" cy="719667"/>
          </a:xfrm>
          <a:prstGeom prst="rect">
            <a:avLst/>
          </a:prstGeom>
        </p:spPr>
      </p:pic>
      <p:pic>
        <p:nvPicPr>
          <p:cNvPr id="111" name="Picture 110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378970" y="1642164"/>
            <a:ext cx="381000" cy="719667"/>
          </a:xfrm>
          <a:prstGeom prst="rect">
            <a:avLst/>
          </a:prstGeom>
        </p:spPr>
      </p:pic>
      <p:pic>
        <p:nvPicPr>
          <p:cNvPr id="112" name="Picture 111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20098" y="1786468"/>
            <a:ext cx="381000" cy="719667"/>
          </a:xfrm>
          <a:prstGeom prst="rect">
            <a:avLst/>
          </a:prstGeom>
        </p:spPr>
      </p:pic>
      <p:pic>
        <p:nvPicPr>
          <p:cNvPr id="113" name="Picture 112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29200" y="1579902"/>
            <a:ext cx="381000" cy="719667"/>
          </a:xfrm>
          <a:prstGeom prst="rect">
            <a:avLst/>
          </a:prstGeom>
        </p:spPr>
      </p:pic>
      <p:pic>
        <p:nvPicPr>
          <p:cNvPr id="114" name="Picture 113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572000" y="2286817"/>
            <a:ext cx="381000" cy="719667"/>
          </a:xfrm>
          <a:prstGeom prst="rect">
            <a:avLst/>
          </a:prstGeom>
        </p:spPr>
      </p:pic>
      <p:pic>
        <p:nvPicPr>
          <p:cNvPr id="115" name="Picture 114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3000" y="2286817"/>
            <a:ext cx="381000" cy="719667"/>
          </a:xfrm>
          <a:prstGeom prst="rect">
            <a:avLst/>
          </a:prstGeom>
        </p:spPr>
      </p:pic>
      <p:pic>
        <p:nvPicPr>
          <p:cNvPr id="116" name="Picture 115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0200" y="1786468"/>
            <a:ext cx="381000" cy="719667"/>
          </a:xfrm>
          <a:prstGeom prst="rect">
            <a:avLst/>
          </a:prstGeom>
        </p:spPr>
      </p:pic>
      <p:pic>
        <p:nvPicPr>
          <p:cNvPr id="117" name="Picture 116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334000" y="2514601"/>
            <a:ext cx="381000" cy="719667"/>
          </a:xfrm>
          <a:prstGeom prst="rect">
            <a:avLst/>
          </a:prstGeom>
        </p:spPr>
      </p:pic>
      <p:pic>
        <p:nvPicPr>
          <p:cNvPr id="118" name="Picture 117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0000" y="2514601"/>
            <a:ext cx="381000" cy="719667"/>
          </a:xfrm>
          <a:prstGeom prst="rect">
            <a:avLst/>
          </a:prstGeom>
        </p:spPr>
      </p:pic>
      <p:pic>
        <p:nvPicPr>
          <p:cNvPr id="119" name="Picture 118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191000" y="3048001"/>
            <a:ext cx="381000" cy="719667"/>
          </a:xfrm>
          <a:prstGeom prst="rect">
            <a:avLst/>
          </a:prstGeom>
        </p:spPr>
      </p:pic>
      <p:pic>
        <p:nvPicPr>
          <p:cNvPr id="120" name="Picture 119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926248" y="2503878"/>
            <a:ext cx="381000" cy="719667"/>
          </a:xfrm>
          <a:prstGeom prst="rect">
            <a:avLst/>
          </a:prstGeom>
        </p:spPr>
      </p:pic>
      <p:pic>
        <p:nvPicPr>
          <p:cNvPr id="121" name="Picture 120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3000" y="3048001"/>
            <a:ext cx="381000" cy="719667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6934200" y="98613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</p:txBody>
      </p:sp>
      <p:pic>
        <p:nvPicPr>
          <p:cNvPr id="123" name="Picture 122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3032" y="1402479"/>
            <a:ext cx="381000" cy="719667"/>
          </a:xfrm>
          <a:prstGeom prst="rect">
            <a:avLst/>
          </a:prstGeom>
        </p:spPr>
      </p:pic>
      <p:pic>
        <p:nvPicPr>
          <p:cNvPr id="124" name="Picture 123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0967" y="2154767"/>
            <a:ext cx="381000" cy="719667"/>
          </a:xfrm>
          <a:prstGeom prst="rect">
            <a:avLst/>
          </a:prstGeom>
        </p:spPr>
      </p:pic>
      <p:pic>
        <p:nvPicPr>
          <p:cNvPr id="125" name="Picture 124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939127" y="1639458"/>
            <a:ext cx="381000" cy="719667"/>
          </a:xfrm>
          <a:prstGeom prst="rect">
            <a:avLst/>
          </a:prstGeom>
        </p:spPr>
      </p:pic>
      <p:pic>
        <p:nvPicPr>
          <p:cNvPr id="126" name="Picture 125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74953" y="1892512"/>
            <a:ext cx="381000" cy="719667"/>
          </a:xfrm>
          <a:prstGeom prst="rect">
            <a:avLst/>
          </a:prstGeom>
        </p:spPr>
      </p:pic>
      <p:pic>
        <p:nvPicPr>
          <p:cNvPr id="127" name="Picture 126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396868" y="2953881"/>
            <a:ext cx="381000" cy="719667"/>
          </a:xfrm>
          <a:prstGeom prst="rect">
            <a:avLst/>
          </a:prstGeom>
        </p:spPr>
      </p:pic>
      <p:pic>
        <p:nvPicPr>
          <p:cNvPr id="128" name="Picture 127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793934" y="3216136"/>
            <a:ext cx="381000" cy="719667"/>
          </a:xfrm>
          <a:prstGeom prst="rect">
            <a:avLst/>
          </a:prstGeom>
        </p:spPr>
      </p:pic>
      <p:pic>
        <p:nvPicPr>
          <p:cNvPr id="129" name="Picture 128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34332" y="2612179"/>
            <a:ext cx="381000" cy="719667"/>
          </a:xfrm>
          <a:prstGeom prst="rect">
            <a:avLst/>
          </a:prstGeom>
        </p:spPr>
      </p:pic>
      <p:pic>
        <p:nvPicPr>
          <p:cNvPr id="130" name="Picture 129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657110" y="2891149"/>
            <a:ext cx="381000" cy="719667"/>
          </a:xfrm>
          <a:prstGeom prst="rect">
            <a:avLst/>
          </a:prstGeom>
        </p:spPr>
      </p:pic>
      <p:pic>
        <p:nvPicPr>
          <p:cNvPr id="131" name="Picture 130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715000" y="1539695"/>
            <a:ext cx="381000" cy="719667"/>
          </a:xfrm>
          <a:prstGeom prst="rect">
            <a:avLst/>
          </a:prstGeom>
        </p:spPr>
      </p:pic>
      <p:pic>
        <p:nvPicPr>
          <p:cNvPr id="132" name="Picture 131" descr="wandtattoo_toilettenmaennchen-3_einzel-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847610" y="2303273"/>
            <a:ext cx="381000" cy="719667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6735651" y="986136"/>
            <a:ext cx="12879" cy="278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54605" y="3749634"/>
            <a:ext cx="12879" cy="278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11868" y="1011135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size is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denoted by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itle 1"/>
              <p:cNvSpPr txBox="1">
                <a:spLocks/>
              </p:cNvSpPr>
              <p:nvPr/>
            </p:nvSpPr>
            <p:spPr>
              <a:xfrm>
                <a:off x="6761044" y="4279622"/>
                <a:ext cx="5641499" cy="19331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… then the mean and standard deviation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200" dirty="0">
                    <a:cs typeface="Calibri"/>
                  </a:rPr>
                  <a:t> are given by</a:t>
                </a:r>
              </a:p>
              <a:p>
                <a:pPr lvl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200" dirty="0">
                  <a:cs typeface="Calibri"/>
                </a:endParaRPr>
              </a:p>
              <a:p>
                <a:pPr lvl="0">
                  <a:spcBef>
                    <a:spcPct val="0"/>
                  </a:spcBef>
                </a:pPr>
                <a:r>
                  <a:rPr lang="en-US" sz="3200" dirty="0">
                    <a:cs typeface="Calibri"/>
                  </a:rPr>
                  <a:t>and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32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cs typeface="Calibri"/>
                  </a:rPr>
                  <a:t>   </a:t>
                </a:r>
              </a:p>
              <a:p>
                <a:pPr lvl="0">
                  <a:spcBef>
                    <a:spcPct val="0"/>
                  </a:spcBef>
                </a:pPr>
                <a:endParaRPr lang="en-US" sz="3200" dirty="0">
                  <a:cs typeface="Calibri"/>
                </a:endParaRPr>
              </a:p>
            </p:txBody>
          </p:sp>
        </mc:Choice>
        <mc:Fallback>
          <p:sp>
            <p:nvSpPr>
              <p:cNvPr id="3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44" y="4279622"/>
                <a:ext cx="5641499" cy="1933110"/>
              </a:xfrm>
              <a:prstGeom prst="rect">
                <a:avLst/>
              </a:prstGeom>
              <a:blipFill>
                <a:blip r:embed="rId4"/>
                <a:stretch>
                  <a:fillRect l="-2700" t="-50473" b="-19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2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the sampling distribution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~???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77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989160" y="3457371"/>
            <a:ext cx="5426665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If a variable of the population is normally distributed …</a:t>
            </a:r>
            <a:endParaRPr lang="en-US" sz="3200" dirty="0">
              <a:cs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10000" y="3810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pic>
        <p:nvPicPr>
          <p:cNvPr id="104" name="Picture 10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48200" y="922867"/>
            <a:ext cx="381000" cy="719667"/>
          </a:xfrm>
          <a:prstGeom prst="rect">
            <a:avLst/>
          </a:prstGeom>
        </p:spPr>
      </p:pic>
      <p:pic>
        <p:nvPicPr>
          <p:cNvPr id="105" name="Picture 10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35068" y="914401"/>
            <a:ext cx="381000" cy="719667"/>
          </a:xfrm>
          <a:prstGeom prst="rect">
            <a:avLst/>
          </a:prstGeom>
        </p:spPr>
      </p:pic>
      <p:pic>
        <p:nvPicPr>
          <p:cNvPr id="106" name="Picture 10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19102" y="919191"/>
            <a:ext cx="381000" cy="719667"/>
          </a:xfrm>
          <a:prstGeom prst="rect">
            <a:avLst/>
          </a:prstGeom>
        </p:spPr>
      </p:pic>
      <p:pic>
        <p:nvPicPr>
          <p:cNvPr id="107" name="Picture 10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8320127" y="2073202"/>
            <a:ext cx="381000" cy="719667"/>
          </a:xfrm>
          <a:prstGeom prst="rect">
            <a:avLst/>
          </a:prstGeom>
        </p:spPr>
      </p:pic>
      <p:pic>
        <p:nvPicPr>
          <p:cNvPr id="108" name="Picture 10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45166" y="1600201"/>
            <a:ext cx="381000" cy="719667"/>
          </a:xfrm>
          <a:prstGeom prst="rect">
            <a:avLst/>
          </a:prstGeom>
        </p:spPr>
      </p:pic>
      <p:pic>
        <p:nvPicPr>
          <p:cNvPr id="109" name="Picture 10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395755" y="2504413"/>
            <a:ext cx="381000" cy="719667"/>
          </a:xfrm>
          <a:prstGeom prst="rect">
            <a:avLst/>
          </a:prstGeom>
        </p:spPr>
      </p:pic>
      <p:pic>
        <p:nvPicPr>
          <p:cNvPr id="110" name="Picture 10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0000" y="1079553"/>
            <a:ext cx="381000" cy="719667"/>
          </a:xfrm>
          <a:prstGeom prst="rect">
            <a:avLst/>
          </a:prstGeom>
        </p:spPr>
      </p:pic>
      <p:pic>
        <p:nvPicPr>
          <p:cNvPr id="111" name="Picture 11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378970" y="1642164"/>
            <a:ext cx="381000" cy="719667"/>
          </a:xfrm>
          <a:prstGeom prst="rect">
            <a:avLst/>
          </a:prstGeom>
        </p:spPr>
      </p:pic>
      <p:pic>
        <p:nvPicPr>
          <p:cNvPr id="112" name="Picture 11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20098" y="1786468"/>
            <a:ext cx="381000" cy="719667"/>
          </a:xfrm>
          <a:prstGeom prst="rect">
            <a:avLst/>
          </a:prstGeom>
        </p:spPr>
      </p:pic>
      <p:pic>
        <p:nvPicPr>
          <p:cNvPr id="113" name="Picture 11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29200" y="1579902"/>
            <a:ext cx="381000" cy="719667"/>
          </a:xfrm>
          <a:prstGeom prst="rect">
            <a:avLst/>
          </a:prstGeom>
        </p:spPr>
      </p:pic>
      <p:pic>
        <p:nvPicPr>
          <p:cNvPr id="114" name="Picture 11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572000" y="2286817"/>
            <a:ext cx="381000" cy="719667"/>
          </a:xfrm>
          <a:prstGeom prst="rect">
            <a:avLst/>
          </a:prstGeom>
        </p:spPr>
      </p:pic>
      <p:pic>
        <p:nvPicPr>
          <p:cNvPr id="115" name="Picture 11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3000" y="2286817"/>
            <a:ext cx="381000" cy="719667"/>
          </a:xfrm>
          <a:prstGeom prst="rect">
            <a:avLst/>
          </a:prstGeom>
        </p:spPr>
      </p:pic>
      <p:pic>
        <p:nvPicPr>
          <p:cNvPr id="116" name="Picture 11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0200" y="1786468"/>
            <a:ext cx="381000" cy="719667"/>
          </a:xfrm>
          <a:prstGeom prst="rect">
            <a:avLst/>
          </a:prstGeom>
        </p:spPr>
      </p:pic>
      <p:pic>
        <p:nvPicPr>
          <p:cNvPr id="117" name="Picture 11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334000" y="2514601"/>
            <a:ext cx="381000" cy="719667"/>
          </a:xfrm>
          <a:prstGeom prst="rect">
            <a:avLst/>
          </a:prstGeom>
        </p:spPr>
      </p:pic>
      <p:pic>
        <p:nvPicPr>
          <p:cNvPr id="118" name="Picture 11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0000" y="2514601"/>
            <a:ext cx="381000" cy="719667"/>
          </a:xfrm>
          <a:prstGeom prst="rect">
            <a:avLst/>
          </a:prstGeom>
        </p:spPr>
      </p:pic>
      <p:pic>
        <p:nvPicPr>
          <p:cNvPr id="119" name="Picture 11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191000" y="3048001"/>
            <a:ext cx="381000" cy="719667"/>
          </a:xfrm>
          <a:prstGeom prst="rect">
            <a:avLst/>
          </a:prstGeom>
        </p:spPr>
      </p:pic>
      <p:pic>
        <p:nvPicPr>
          <p:cNvPr id="120" name="Picture 11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926248" y="2503878"/>
            <a:ext cx="381000" cy="719667"/>
          </a:xfrm>
          <a:prstGeom prst="rect">
            <a:avLst/>
          </a:prstGeom>
        </p:spPr>
      </p:pic>
      <p:pic>
        <p:nvPicPr>
          <p:cNvPr id="121" name="Picture 12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3000" y="3048001"/>
            <a:ext cx="381000" cy="719667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6934200" y="98613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</p:txBody>
      </p:sp>
      <p:pic>
        <p:nvPicPr>
          <p:cNvPr id="123" name="Picture 12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3032" y="1402479"/>
            <a:ext cx="381000" cy="719667"/>
          </a:xfrm>
          <a:prstGeom prst="rect">
            <a:avLst/>
          </a:prstGeom>
        </p:spPr>
      </p:pic>
      <p:pic>
        <p:nvPicPr>
          <p:cNvPr id="124" name="Picture 12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0967" y="2154767"/>
            <a:ext cx="381000" cy="719667"/>
          </a:xfrm>
          <a:prstGeom prst="rect">
            <a:avLst/>
          </a:prstGeom>
        </p:spPr>
      </p:pic>
      <p:pic>
        <p:nvPicPr>
          <p:cNvPr id="125" name="Picture 12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939127" y="1639458"/>
            <a:ext cx="381000" cy="719667"/>
          </a:xfrm>
          <a:prstGeom prst="rect">
            <a:avLst/>
          </a:prstGeom>
        </p:spPr>
      </p:pic>
      <p:pic>
        <p:nvPicPr>
          <p:cNvPr id="126" name="Picture 12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74953" y="1892512"/>
            <a:ext cx="381000" cy="719667"/>
          </a:xfrm>
          <a:prstGeom prst="rect">
            <a:avLst/>
          </a:prstGeom>
        </p:spPr>
      </p:pic>
      <p:pic>
        <p:nvPicPr>
          <p:cNvPr id="127" name="Picture 12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396868" y="2953881"/>
            <a:ext cx="381000" cy="719667"/>
          </a:xfrm>
          <a:prstGeom prst="rect">
            <a:avLst/>
          </a:prstGeom>
        </p:spPr>
      </p:pic>
      <p:pic>
        <p:nvPicPr>
          <p:cNvPr id="128" name="Picture 12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793934" y="3216136"/>
            <a:ext cx="381000" cy="719667"/>
          </a:xfrm>
          <a:prstGeom prst="rect">
            <a:avLst/>
          </a:prstGeom>
        </p:spPr>
      </p:pic>
      <p:pic>
        <p:nvPicPr>
          <p:cNvPr id="129" name="Picture 12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34332" y="2612179"/>
            <a:ext cx="381000" cy="719667"/>
          </a:xfrm>
          <a:prstGeom prst="rect">
            <a:avLst/>
          </a:prstGeom>
        </p:spPr>
      </p:pic>
      <p:pic>
        <p:nvPicPr>
          <p:cNvPr id="130" name="Picture 12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657110" y="2891149"/>
            <a:ext cx="381000" cy="719667"/>
          </a:xfrm>
          <a:prstGeom prst="rect">
            <a:avLst/>
          </a:prstGeom>
        </p:spPr>
      </p:pic>
      <p:pic>
        <p:nvPicPr>
          <p:cNvPr id="131" name="Picture 13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715000" y="1539695"/>
            <a:ext cx="381000" cy="719667"/>
          </a:xfrm>
          <a:prstGeom prst="rect">
            <a:avLst/>
          </a:prstGeom>
        </p:spPr>
      </p:pic>
      <p:pic>
        <p:nvPicPr>
          <p:cNvPr id="132" name="Picture 13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847610" y="2303273"/>
            <a:ext cx="381000" cy="719667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6735651" y="986136"/>
            <a:ext cx="12879" cy="278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54605" y="3749634"/>
            <a:ext cx="12879" cy="278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11868" y="1011135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size is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denoted by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748530" y="3386430"/>
            <a:ext cx="5426665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… then the variable of the random sample is also normally distributed.</a:t>
            </a:r>
            <a:endParaRPr lang="en-US" sz="3200" dirty="0">
              <a:cs typeface="Calibri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55688"/>
              </p:ext>
            </p:extLst>
          </p:nvPr>
        </p:nvGraphicFramePr>
        <p:xfrm>
          <a:off x="2033553" y="5510473"/>
          <a:ext cx="2082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3">
                  <p:embed/>
                </p:oleObj>
              </mc:Choice>
              <mc:Fallback>
                <p:oleObj name="Equation" r:id="rId3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53" y="5510473"/>
                        <a:ext cx="20828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187708"/>
              </p:ext>
            </p:extLst>
          </p:nvPr>
        </p:nvGraphicFramePr>
        <p:xfrm>
          <a:off x="7493732" y="5456498"/>
          <a:ext cx="39052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28600" progId="Equation.3">
                  <p:embed/>
                </p:oleObj>
              </mc:Choice>
              <mc:Fallback>
                <p:oleObj name="Equation" r:id="rId5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732" y="5456498"/>
                        <a:ext cx="39052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08786"/>
              </p:ext>
            </p:extLst>
          </p:nvPr>
        </p:nvGraphicFramePr>
        <p:xfrm>
          <a:off x="7493732" y="5971542"/>
          <a:ext cx="35163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419040" progId="Equation.3">
                  <p:embed/>
                </p:oleObj>
              </mc:Choice>
              <mc:Fallback>
                <p:oleObj name="Equation" r:id="rId7" imgW="121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732" y="5971542"/>
                        <a:ext cx="3516313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7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76401" y="76201"/>
            <a:ext cx="7467599" cy="6650515"/>
            <a:chOff x="152400" y="76200"/>
            <a:chExt cx="7467599" cy="6650515"/>
          </a:xfrm>
        </p:grpSpPr>
        <p:sp>
          <p:nvSpPr>
            <p:cNvPr id="2" name="Rectangle 1"/>
            <p:cNvSpPr/>
            <p:nvPr/>
          </p:nvSpPr>
          <p:spPr>
            <a:xfrm>
              <a:off x="152400" y="76200"/>
              <a:ext cx="64008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Assessing Normality </a:t>
              </a:r>
            </a:p>
          </p:txBody>
        </p:sp>
        <p:pic>
          <p:nvPicPr>
            <p:cNvPr id="150530" name="Picture 2"/>
            <p:cNvPicPr>
              <a:picLocks noChangeAspect="1" noChangeArrowheads="1"/>
            </p:cNvPicPr>
            <p:nvPr/>
          </p:nvPicPr>
          <p:blipFill>
            <a:blip r:embed="rId2"/>
            <a:srcRect l="7778" t="12444" r="59444" b="12889"/>
            <a:stretch>
              <a:fillRect/>
            </a:stretch>
          </p:blipFill>
          <p:spPr bwMode="auto">
            <a:xfrm>
              <a:off x="457200" y="762000"/>
              <a:ext cx="21336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0531" name="Picture 3"/>
            <p:cNvPicPr>
              <a:picLocks noChangeAspect="1" noChangeArrowheads="1"/>
            </p:cNvPicPr>
            <p:nvPr/>
          </p:nvPicPr>
          <p:blipFill>
            <a:blip r:embed="rId3"/>
            <a:srcRect l="11667" t="13556" r="19444" b="10000"/>
            <a:stretch>
              <a:fillRect/>
            </a:stretch>
          </p:blipFill>
          <p:spPr bwMode="auto">
            <a:xfrm>
              <a:off x="2819400" y="608681"/>
              <a:ext cx="4724399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0532" name="Picture 4"/>
            <p:cNvPicPr>
              <a:picLocks noChangeAspect="1" noChangeArrowheads="1"/>
            </p:cNvPicPr>
            <p:nvPr/>
          </p:nvPicPr>
          <p:blipFill>
            <a:blip r:embed="rId4"/>
            <a:srcRect l="11667" t="10000" r="18333" b="6444"/>
            <a:stretch>
              <a:fillRect/>
            </a:stretch>
          </p:blipFill>
          <p:spPr bwMode="auto">
            <a:xfrm>
              <a:off x="2904778" y="3852332"/>
              <a:ext cx="4715221" cy="285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0533" name="Picture 5"/>
            <p:cNvPicPr>
              <a:picLocks noChangeAspect="1" noChangeArrowheads="1"/>
            </p:cNvPicPr>
            <p:nvPr/>
          </p:nvPicPr>
          <p:blipFill>
            <a:blip r:embed="rId5"/>
            <a:srcRect l="15000" t="10000" r="50000" b="6444"/>
            <a:stretch>
              <a:fillRect/>
            </a:stretch>
          </p:blipFill>
          <p:spPr bwMode="auto">
            <a:xfrm>
              <a:off x="533400" y="3864166"/>
              <a:ext cx="2286000" cy="286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/>
          <p:nvPr/>
        </p:nvSpPr>
        <p:spPr>
          <a:xfrm>
            <a:off x="1841863" y="762001"/>
            <a:ext cx="2501538" cy="5964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122540">
            <a:off x="-131109" y="2566459"/>
            <a:ext cx="3615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 distributed </a:t>
            </a:r>
          </a:p>
        </p:txBody>
      </p:sp>
    </p:spTree>
    <p:extLst>
      <p:ext uri="{BB962C8B-B14F-4D97-AF65-F5344CB8AC3E}">
        <p14:creationId xmlns:p14="http://schemas.microsoft.com/office/powerpoint/2010/main" val="25558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43203" y="1688205"/>
          <a:ext cx="6248394" cy="4191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9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6" marR="2266" marT="226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0904" y="438090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3" y="438090"/>
            <a:ext cx="47820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normality of the following SRS</a:t>
            </a:r>
          </a:p>
        </p:txBody>
      </p:sp>
    </p:spTree>
    <p:extLst>
      <p:ext uri="{BB962C8B-B14F-4D97-AF65-F5344CB8AC3E}">
        <p14:creationId xmlns:p14="http://schemas.microsoft.com/office/powerpoint/2010/main" val="283129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_Q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1"/>
            <a:ext cx="4419600" cy="4371975"/>
          </a:xfrm>
          <a:prstGeom prst="rect">
            <a:avLst/>
          </a:prstGeom>
        </p:spPr>
      </p:pic>
      <p:pic>
        <p:nvPicPr>
          <p:cNvPr id="5" name="Picture 4" descr="hist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129937"/>
            <a:ext cx="4076700" cy="407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8624" y="515156"/>
            <a:ext cx="333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Histogram of the variable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0996" y="51515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 Q-Q plot</a:t>
            </a:r>
          </a:p>
        </p:txBody>
      </p:sp>
    </p:spTree>
    <p:extLst>
      <p:ext uri="{BB962C8B-B14F-4D97-AF65-F5344CB8AC3E}">
        <p14:creationId xmlns:p14="http://schemas.microsoft.com/office/powerpoint/2010/main" val="83085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03" y="21130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if the population is not normally distributed?</a:t>
            </a:r>
          </a:p>
        </p:txBody>
      </p:sp>
    </p:spTree>
    <p:extLst>
      <p:ext uri="{BB962C8B-B14F-4D97-AF65-F5344CB8AC3E}">
        <p14:creationId xmlns:p14="http://schemas.microsoft.com/office/powerpoint/2010/main" val="73908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659956" y="1154534"/>
                <a:ext cx="10354615" cy="24384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>
                  <a:spcBef>
                    <a:spcPct val="0"/>
                  </a:spcBef>
                  <a:buFont typeface="Wingdings" pitchFamily="2" charset="2"/>
                  <a:buChar char="Ø"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ea typeface="+mj-ea"/>
                    <a:cs typeface="Calibri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Calibri"/>
                  </a:rPr>
                  <a:t>Central Limit Theorem (CLT)</a:t>
                </a:r>
                <a:r>
                  <a:rPr lang="en-US" sz="3200" dirty="0">
                    <a:latin typeface="Times New Roman" pitchFamily="18" charset="0"/>
                    <a:ea typeface="+mj-ea"/>
                    <a:cs typeface="Calibri"/>
                  </a:rPr>
                  <a:t>:</a:t>
                </a:r>
              </a:p>
              <a:p>
                <a:pPr lvl="0">
                  <a:spcBef>
                    <a:spcPct val="0"/>
                  </a:spcBef>
                  <a:buFont typeface="Wingdings" pitchFamily="2" charset="2"/>
                  <a:buChar char="Ø"/>
                </a:pPr>
                <a:endParaRPr lang="en-US" sz="3200" dirty="0">
                  <a:latin typeface="Times New Roman" pitchFamily="18" charset="0"/>
                  <a:ea typeface="+mj-ea"/>
                  <a:cs typeface="Calibri"/>
                </a:endParaRPr>
              </a:p>
              <a:p>
                <a:pPr lvl="0">
                  <a:spcBef>
                    <a:spcPct val="0"/>
                  </a:spcBef>
                </a:pPr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If the population has a finite standard deviation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, then the limit distribution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 (as n tends to infinity) is the standard normal distribution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(0,1)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.</a:t>
                </a:r>
              </a:p>
              <a:p>
                <a:pPr lvl="0">
                  <a:spcBef>
                    <a:spcPct val="0"/>
                  </a:spcBef>
                </a:pPr>
                <a:endParaRPr lang="en-US" sz="3200" dirty="0">
                  <a:cs typeface="Calibri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6" y="1154534"/>
                <a:ext cx="10354615" cy="2438400"/>
              </a:xfrm>
              <a:prstGeom prst="rect">
                <a:avLst/>
              </a:prstGeom>
              <a:blipFill rotWithShape="0">
                <a:blip r:embed="rId2"/>
                <a:stretch>
                  <a:fillRect l="-1471" t="-21750" r="-2295" b="-6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659955" y="4050134"/>
                <a:ext cx="10354615" cy="24384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>
                  <a:spcBef>
                    <a:spcPct val="0"/>
                  </a:spcBef>
                  <a:buFont typeface="Wingdings" pitchFamily="2" charset="2"/>
                  <a:buChar char="Ø"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ea typeface="+mj-ea"/>
                    <a:cs typeface="Calibri"/>
                  </a:rPr>
                  <a:t> </a:t>
                </a:r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As a consequence: for sufficiently large sample size n (practically speaking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≥30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)</a:t>
                </a:r>
              </a:p>
              <a:p>
                <a:pPr lvl="0">
                  <a:spcBef>
                    <a:spcPct val="0"/>
                  </a:spcBef>
                </a:pPr>
                <a:endParaRPr lang="en-US" sz="3200" dirty="0"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lvl="0">
                  <a:spcBef>
                    <a:spcPct val="0"/>
                  </a:spcBef>
                </a:pPr>
                <a:r>
                  <a:rPr lang="en-US" sz="3200" dirty="0"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 is </a:t>
                </a:r>
                <a:r>
                  <a:rPr lang="en-US" sz="3200" u="sng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approximately</a:t>
                </a:r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 following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,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200" i="1" dirty="0" smtClean="0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.</a:t>
                </a:r>
              </a:p>
              <a:p>
                <a:pPr lvl="0">
                  <a:spcBef>
                    <a:spcPct val="0"/>
                  </a:spcBef>
                </a:pPr>
                <a:endParaRPr lang="en-US" sz="3200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5" y="4050134"/>
                <a:ext cx="10354615" cy="2438400"/>
              </a:xfrm>
              <a:prstGeom prst="rect">
                <a:avLst/>
              </a:prstGeom>
              <a:blipFill rotWithShape="0">
                <a:blip r:embed="rId3"/>
                <a:stretch>
                  <a:fillRect l="-1471" t="-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2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086" y="2088525"/>
            <a:ext cx="1004552" cy="6096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53985839"/>
              </p:ext>
            </p:extLst>
          </p:nvPr>
        </p:nvGraphicFramePr>
        <p:xfrm>
          <a:off x="327336" y="297288"/>
          <a:ext cx="6019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7369938" y="2191557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92360" y="1048557"/>
            <a:ext cx="2743200" cy="3124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draw a conclusion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 a degree of confidence.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909" y="5222546"/>
            <a:ext cx="3028950" cy="1514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1126" y="4856656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6_part 2 Sampling distribution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6346" y="5979783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4259" y="5979782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Inferential Statistics</a:t>
            </a:r>
          </a:p>
        </p:txBody>
      </p:sp>
    </p:spTree>
    <p:extLst>
      <p:ext uri="{BB962C8B-B14F-4D97-AF65-F5344CB8AC3E}">
        <p14:creationId xmlns:p14="http://schemas.microsoft.com/office/powerpoint/2010/main" val="16145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64D31-A611-460E-8B39-B89644EA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B064D31-A611-460E-8B39-B89644EA0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E8073B-4289-47E3-8B63-C7F3C8661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5E8073B-4289-47E3-8B63-C7F3C8661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7778F7-F963-4FF9-928B-4C317B0C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2D7778F7-F963-4FF9-928B-4C317B0C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229A66-C300-403C-B941-E2995B7D8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EA229A66-C300-403C-B941-E2995B7D8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CC84B1-F72F-4DB7-8B72-5C0DD1B01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1FCC84B1-F72F-4DB7-8B72-5C0DD1B01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414EF7-B051-4A21-8505-238CEFE25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EF414EF7-B051-4A21-8505-238CEFE25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56CB9-2E29-45FD-97F9-3E7D17BE2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FC456CB9-2E29-45FD-97F9-3E7D17BE2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FF66C3-68C1-49A7-8401-1D1F67846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90FF66C3-68C1-49A7-8401-1D1F67846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9DF103-7EB3-40CF-9062-6477BA7B8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6C9DF103-7EB3-40CF-9062-6477BA7B8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 uiExpand="1" build="p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8669" y="1247104"/>
                <a:ext cx="5085194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ln w="11430"/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n w="11430"/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sz="3200" b="1" dirty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69" y="1247104"/>
                <a:ext cx="508519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2321" y="3523259"/>
            <a:ext cx="10346496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population is normal or approximately normal (use Normal Q-Q plot to check it out).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sample size n is sufficiently large (practically speaking n ≥ 30), based on Central Limit Theorem (CLT).</a:t>
            </a:r>
          </a:p>
        </p:txBody>
      </p:sp>
      <p:graphicFrame>
        <p:nvGraphicFramePr>
          <p:cNvPr id="151557" name="Object 2"/>
          <p:cNvGraphicFramePr>
            <a:graphicFrameLocks noChangeAspect="1"/>
          </p:cNvGraphicFramePr>
          <p:nvPr/>
        </p:nvGraphicFramePr>
        <p:xfrm>
          <a:off x="4183925" y="2543776"/>
          <a:ext cx="34432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19040" progId="Equation.3">
                  <p:embed/>
                </p:oleObj>
              </mc:Choice>
              <mc:Fallback>
                <p:oleObj name="Equation" r:id="rId4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925" y="2543776"/>
                        <a:ext cx="3443288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1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965" y="1574075"/>
            <a:ext cx="1800498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Remark: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9165" y="4263108"/>
                <a:ext cx="8839200" cy="11335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 For single individual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is also a special case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65" y="4263108"/>
                <a:ext cx="8839200" cy="1133580"/>
              </a:xfrm>
              <a:prstGeom prst="rect">
                <a:avLst/>
              </a:prstGeom>
              <a:blipFill rotWithShape="0">
                <a:blip r:embed="rId3"/>
                <a:stretch>
                  <a:fillRect l="-1034" b="-118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2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95868"/>
              </p:ext>
            </p:extLst>
          </p:nvPr>
        </p:nvGraphicFramePr>
        <p:xfrm>
          <a:off x="4103824" y="5651420"/>
          <a:ext cx="337026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93480" progId="Equation.3">
                  <p:embed/>
                </p:oleObj>
              </mc:Choice>
              <mc:Fallback>
                <p:oleObj name="Equation" r:id="rId4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824" y="5651420"/>
                        <a:ext cx="3370263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9165" y="2062750"/>
                <a:ext cx="8839200" cy="23083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 If neither the population is normally distributed nor n is larger than 30 then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can have other forms and other methods to carry out inferential statistics are warranted. We don’t pursue that case here.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65" y="2062750"/>
                <a:ext cx="8839200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034" b="-2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53629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/>
          <a:srcRect l="37222" t="34667" r="12778" b="57333"/>
          <a:stretch>
            <a:fillRect/>
          </a:stretch>
        </p:blipFill>
        <p:spPr bwMode="auto">
          <a:xfrm>
            <a:off x="1905000" y="1206139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/>
          <a:srcRect l="37778" t="42000" r="11667" b="43778"/>
          <a:stretch>
            <a:fillRect/>
          </a:stretch>
        </p:blipFill>
        <p:spPr bwMode="auto">
          <a:xfrm>
            <a:off x="2057400" y="2272939"/>
            <a:ext cx="8646606" cy="13051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83081" y="3861875"/>
                <a:ext cx="10287284" cy="307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n is smaller than 30, then we need the population to be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normally distributed with mean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standard deviation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 			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(64,17)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when that is true, then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(64,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81" y="3861875"/>
                <a:ext cx="10287284" cy="3071290"/>
              </a:xfrm>
              <a:prstGeom prst="rect">
                <a:avLst/>
              </a:prstGeom>
              <a:blipFill rotWithShape="0">
                <a:blip r:embed="rId3"/>
                <a:stretch>
                  <a:fillRect l="-94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170" y="737476"/>
            <a:ext cx="210709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(Cont’d)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7778" t="56222" r="11667" b="36667"/>
          <a:stretch>
            <a:fillRect/>
          </a:stretch>
        </p:blipFill>
        <p:spPr bwMode="auto">
          <a:xfrm>
            <a:off x="1891779" y="1702638"/>
            <a:ext cx="80772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37778" t="63332" r="11667" b="29557"/>
          <a:stretch>
            <a:fillRect/>
          </a:stretch>
        </p:blipFill>
        <p:spPr bwMode="auto">
          <a:xfrm>
            <a:off x="1891779" y="4172272"/>
            <a:ext cx="80772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31955" y="509881"/>
                <a:ext cx="2181110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(64,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55" y="509881"/>
                <a:ext cx="2181110" cy="8552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91779" y="2685044"/>
                <a:ext cx="714977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&lt;67.3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∞,67.3,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64,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=.81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779" y="2685044"/>
                <a:ext cx="7149778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91779" y="4962433"/>
                <a:ext cx="6920549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65.2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65.2, 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64,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=.38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779" y="4962433"/>
                <a:ext cx="6920549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9490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 l="38333" t="25778" r="10556" b="62666"/>
          <a:stretch>
            <a:fillRect/>
          </a:stretch>
        </p:blipFill>
        <p:spPr bwMode="auto">
          <a:xfrm>
            <a:off x="1981200" y="6858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38333" t="37334" r="10556" b="54666"/>
          <a:stretch>
            <a:fillRect/>
          </a:stretch>
        </p:blipFill>
        <p:spPr bwMode="auto">
          <a:xfrm>
            <a:off x="1828800" y="2114005"/>
            <a:ext cx="80772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38333" t="44445" r="10556" b="44888"/>
          <a:stretch>
            <a:fillRect/>
          </a:stretch>
        </p:blipFill>
        <p:spPr bwMode="auto">
          <a:xfrm>
            <a:off x="1828800" y="4304211"/>
            <a:ext cx="80772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92939" y="2945508"/>
                <a:ext cx="2952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266, 16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39" y="2945508"/>
                <a:ext cx="29524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28800" y="3552876"/>
                <a:ext cx="6843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&lt;260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∞,260,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16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=.35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52876"/>
                <a:ext cx="684354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28800" y="5508281"/>
                <a:ext cx="8730275" cy="100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the population is approximately normally distributed then</a:t>
                </a:r>
              </a:p>
              <a:p>
                <a:r>
                  <a:rPr lang="en-US" sz="2400" dirty="0"/>
                  <a:t>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(266,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days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508281"/>
                <a:ext cx="8730275" cy="1007648"/>
              </a:xfrm>
              <a:prstGeom prst="rect">
                <a:avLst/>
              </a:prstGeom>
              <a:blipFill rotWithShape="0">
                <a:blip r:embed="rId5"/>
                <a:stretch>
                  <a:fillRect l="-1047" t="-4242" r="-14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4" y="253220"/>
            <a:ext cx="247815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(Cont’d)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8333" t="55112" r="10556" b="37777"/>
          <a:stretch>
            <a:fillRect/>
          </a:stretch>
        </p:blipFill>
        <p:spPr bwMode="auto">
          <a:xfrm>
            <a:off x="2026636" y="805255"/>
            <a:ext cx="80772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8333" t="62223" r="10556" b="30666"/>
          <a:stretch>
            <a:fillRect/>
          </a:stretch>
        </p:blipFill>
        <p:spPr bwMode="auto">
          <a:xfrm>
            <a:off x="1894115" y="3208888"/>
            <a:ext cx="80772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8333" t="68445" r="10556" b="23555"/>
          <a:stretch>
            <a:fillRect/>
          </a:stretch>
        </p:blipFill>
        <p:spPr bwMode="auto">
          <a:xfrm>
            <a:off x="1894115" y="5483591"/>
            <a:ext cx="80772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57201" y="1427918"/>
                <a:ext cx="2867132" cy="638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(266,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days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01" y="1427918"/>
                <a:ext cx="2867132" cy="638316"/>
              </a:xfrm>
              <a:prstGeom prst="rect">
                <a:avLst/>
              </a:prstGeom>
              <a:blipFill rotWithShape="0">
                <a:blip r:embed="rId3"/>
                <a:stretch>
                  <a:fillRect r="-233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11595" y="2112238"/>
                <a:ext cx="736458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∞,260,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=.047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95" y="2112238"/>
                <a:ext cx="7364580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89722" y="3831353"/>
                <a:ext cx="322024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266,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722" y="3831353"/>
                <a:ext cx="3220241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41677" y="4561415"/>
                <a:ext cx="753449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∞,260,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=.004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77" y="4561415"/>
                <a:ext cx="7534498" cy="9221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08340" y="6280619"/>
            <a:ext cx="501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would be surprised since it is rare.</a:t>
            </a:r>
          </a:p>
        </p:txBody>
      </p:sp>
    </p:spTree>
    <p:extLst>
      <p:ext uri="{BB962C8B-B14F-4D97-AF65-F5344CB8AC3E}">
        <p14:creationId xmlns:p14="http://schemas.microsoft.com/office/powerpoint/2010/main" val="23458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8333" t="75556" r="10556" b="17333"/>
          <a:stretch>
            <a:fillRect/>
          </a:stretch>
        </p:blipFill>
        <p:spPr bwMode="auto">
          <a:xfrm>
            <a:off x="1645920" y="923108"/>
            <a:ext cx="80772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57201" y="1786709"/>
                <a:ext cx="3287567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266,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01" y="1786709"/>
                <a:ext cx="3287567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71515" y="3000512"/>
                <a:ext cx="9533251" cy="1024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266−10&lt;</m:t>
                        </m:r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&lt;266+10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6&lt;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normalcdf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276,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266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=.985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15" y="3000512"/>
                <a:ext cx="9533251" cy="1024255"/>
              </a:xfrm>
              <a:prstGeom prst="rect">
                <a:avLst/>
              </a:prstGeom>
              <a:blipFill rotWithShape="0">
                <a:blip r:embed="rId4"/>
                <a:stretch>
                  <a:fillRect l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0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2383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/>
          <a:srcRect l="37778" t="28445" r="11667" b="53777"/>
          <a:stretch>
            <a:fillRect/>
          </a:stretch>
        </p:blipFill>
        <p:spPr bwMode="auto">
          <a:xfrm>
            <a:off x="1905000" y="442383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37778" t="46223" r="11667" b="46666"/>
          <a:stretch>
            <a:fillRect/>
          </a:stretch>
        </p:blipFill>
        <p:spPr bwMode="auto">
          <a:xfrm>
            <a:off x="1905000" y="2062674"/>
            <a:ext cx="8153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37778" t="53334" r="11667" b="36000"/>
          <a:stretch>
            <a:fillRect/>
          </a:stretch>
        </p:blipFill>
        <p:spPr bwMode="auto">
          <a:xfrm>
            <a:off x="1905000" y="4079910"/>
            <a:ext cx="81534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92939" y="2852744"/>
                <a:ext cx="28119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43.7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4.2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39" y="2852744"/>
                <a:ext cx="281198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05000" y="3432455"/>
                <a:ext cx="67986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∞,40,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43.7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4.2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=.189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32455"/>
                <a:ext cx="679865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92939" y="4994310"/>
                <a:ext cx="3000629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43.7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4.2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39" y="4994310"/>
                <a:ext cx="3000629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000" y="5861346"/>
                <a:ext cx="694767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∞,40,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43.7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4.2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=.004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861346"/>
                <a:ext cx="6947671" cy="9221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2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 l="12778" t="38222" r="36667" b="53778"/>
          <a:stretch>
            <a:fillRect/>
          </a:stretch>
        </p:blipFill>
        <p:spPr bwMode="auto">
          <a:xfrm>
            <a:off x="2184762" y="4100829"/>
            <a:ext cx="79248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7778" t="64000" r="11667" b="25334"/>
          <a:stretch>
            <a:fillRect/>
          </a:stretch>
        </p:blipFill>
        <p:spPr bwMode="auto">
          <a:xfrm>
            <a:off x="2070462" y="1018268"/>
            <a:ext cx="81534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31393" y="2131808"/>
                <a:ext cx="3140219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43.7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4.2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93" y="2131808"/>
                <a:ext cx="3140219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56516" y="2979513"/>
                <a:ext cx="708726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∞,40,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43.7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4.2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=.001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16" y="2979513"/>
                <a:ext cx="7087260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184762" y="5177134"/>
            <a:ext cx="9047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decreases, as the standard deviation decreases from 4.2 to 1.4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then to 1.2.</a:t>
            </a:r>
          </a:p>
        </p:txBody>
      </p:sp>
    </p:spTree>
    <p:extLst>
      <p:ext uri="{BB962C8B-B14F-4D97-AF65-F5344CB8AC3E}">
        <p14:creationId xmlns:p14="http://schemas.microsoft.com/office/powerpoint/2010/main" val="13868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12778" t="46222" r="36667" b="43111"/>
          <a:stretch>
            <a:fillRect/>
          </a:stretch>
        </p:blipFill>
        <p:spPr bwMode="auto">
          <a:xfrm>
            <a:off x="2158259" y="1151151"/>
            <a:ext cx="79248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6408" y="2601129"/>
                <a:ext cx="1073242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that the actual mean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43.7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probability to observe a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mean of 46 cm or even the more extreme (for a sample of size n=15)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given by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08" y="2601129"/>
                <a:ext cx="1073242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852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3507" y="4020600"/>
                <a:ext cx="685803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normalcdf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46,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43.7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4.2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=.017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07" y="4020600"/>
                <a:ext cx="6858031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21147" y="4250855"/>
                <a:ext cx="1142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147" y="4250855"/>
                <a:ext cx="114217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70454" y="4930508"/>
            <a:ext cx="248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it is unusual.</a:t>
            </a:r>
          </a:p>
        </p:txBody>
      </p:sp>
    </p:spTree>
    <p:extLst>
      <p:ext uri="{BB962C8B-B14F-4D97-AF65-F5344CB8AC3E}">
        <p14:creationId xmlns:p14="http://schemas.microsoft.com/office/powerpoint/2010/main" val="5227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14400"/>
            <a:ext cx="861091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Elementary Statistical Methods</a:t>
            </a:r>
          </a:p>
          <a:p>
            <a:pPr algn="ctr"/>
            <a:r>
              <a:rPr lang="en-US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 6 part 2</a:t>
            </a:r>
          </a:p>
          <a:p>
            <a:pPr algn="ctr"/>
            <a:r>
              <a:rPr lang="en-US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Sampling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AC84B-14D0-467A-95C5-F712021DB3A0}"/>
              </a:ext>
            </a:extLst>
          </p:cNvPr>
          <p:cNvSpPr txBox="1"/>
          <p:nvPr/>
        </p:nvSpPr>
        <p:spPr>
          <a:xfrm>
            <a:off x="4028275" y="4276165"/>
            <a:ext cx="39071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are Made by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Tamer Oraby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UTRGV</a:t>
            </a:r>
          </a:p>
        </p:txBody>
      </p:sp>
    </p:spTree>
    <p:extLst>
      <p:ext uri="{BB962C8B-B14F-4D97-AF65-F5344CB8AC3E}">
        <p14:creationId xmlns:p14="http://schemas.microsoft.com/office/powerpoint/2010/main" val="78032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583" y="2956432"/>
            <a:ext cx="7270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Chapter 6 part 2</a:t>
            </a:r>
          </a:p>
        </p:txBody>
      </p:sp>
    </p:spTree>
    <p:extLst>
      <p:ext uri="{BB962C8B-B14F-4D97-AF65-F5344CB8AC3E}">
        <p14:creationId xmlns:p14="http://schemas.microsoft.com/office/powerpoint/2010/main" val="142627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0858" y="1836269"/>
                <a:ext cx="10032642" cy="165576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20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Simple random sample (SRS).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Sums of independent and identically normally distributed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r.v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Central limit theorem (CLT).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 Sampling distribution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lnSpc>
                    <a:spcPct val="200000"/>
                  </a:lnSpc>
                </a:pP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lnSpc>
                    <a:spcPct val="200000"/>
                  </a:lnSpc>
                  <a:buAutoNum type="arabicPeriod"/>
                </a:pP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lnSpc>
                    <a:spcPct val="200000"/>
                  </a:lnSpc>
                  <a:buAutoNum type="arabicPeriod"/>
                </a:pP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0858" y="1836269"/>
                <a:ext cx="10032642" cy="1655762"/>
              </a:xfrm>
              <a:blipFill rotWithShape="0">
                <a:blip r:embed="rId2"/>
                <a:stretch>
                  <a:fillRect l="-973" b="-106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365161" y="647940"/>
            <a:ext cx="9736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Outline:</a:t>
            </a:r>
            <a:endParaRPr lang="en-US" sz="4800" b="1" dirty="0">
              <a:ln w="11430">
                <a:solidFill>
                  <a:srgbClr val="70AD47">
                    <a:lumMod val="75000"/>
                  </a:srgb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58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8669" y="1247104"/>
                <a:ext cx="5085194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ln w="11430"/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n w="11430"/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sz="3200" b="1" dirty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69" y="1247104"/>
                <a:ext cx="508519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2321" y="3523259"/>
            <a:ext cx="10346496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population is normal or approximately normal (use Normal Q-Q plot to check it out).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sample size n is sufficiently large (practically speaking n ≥ 30), based on Central Limit Theorem (CLT).</a:t>
            </a:r>
          </a:p>
        </p:txBody>
      </p:sp>
      <p:graphicFrame>
        <p:nvGraphicFramePr>
          <p:cNvPr id="1515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16878"/>
              </p:ext>
            </p:extLst>
          </p:nvPr>
        </p:nvGraphicFramePr>
        <p:xfrm>
          <a:off x="4183925" y="2543776"/>
          <a:ext cx="34432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19040" progId="Equation.3">
                  <p:embed/>
                </p:oleObj>
              </mc:Choice>
              <mc:Fallback>
                <p:oleObj name="Equation" r:id="rId4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925" y="2543776"/>
                        <a:ext cx="3443288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8669" y="1980517"/>
            <a:ext cx="820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 to show (without proofs) … the sample mean</a:t>
            </a:r>
          </a:p>
        </p:txBody>
      </p:sp>
    </p:spTree>
    <p:extLst>
      <p:ext uri="{BB962C8B-B14F-4D97-AF65-F5344CB8AC3E}">
        <p14:creationId xmlns:p14="http://schemas.microsoft.com/office/powerpoint/2010/main" val="199679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23392" y="4121293"/>
            <a:ext cx="10354615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Population: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a collection or a group of individuals or items.</a:t>
            </a:r>
          </a:p>
          <a:p>
            <a:pPr lvl="0">
              <a:spcBef>
                <a:spcPct val="0"/>
              </a:spcBef>
            </a:pP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Populations are </a:t>
            </a:r>
            <a:r>
              <a:rPr lang="en-US" sz="3200" strike="sngStrike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finite</a:t>
            </a:r>
            <a:r>
              <a:rPr lang="en-US" sz="3200" strike="sngStrike" dirty="0">
                <a:latin typeface="Times New Roman" pitchFamily="18" charset="0"/>
                <a:ea typeface="+mj-ea"/>
                <a:cs typeface="Times New Roman" pitchFamily="18" charset="0"/>
              </a:rPr>
              <a:t> or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infinite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>
                <a:latin typeface="Calibri"/>
                <a:ea typeface="+mj-ea"/>
                <a:cs typeface="Times New Roman" pitchFamily="18" charset="0"/>
              </a:rPr>
              <a:t>(</a:t>
            </a:r>
            <a:r>
              <a:rPr lang="en-US" sz="3200" dirty="0">
                <a:latin typeface="Calibri"/>
                <a:ea typeface="+mj-ea"/>
                <a:cs typeface="Calibri"/>
              </a:rPr>
              <a:t>very large</a:t>
            </a:r>
            <a:r>
              <a:rPr lang="en-US" sz="3200" dirty="0">
                <a:cs typeface="Calibri"/>
              </a:rPr>
              <a:t>).</a:t>
            </a:r>
          </a:p>
          <a:p>
            <a:pPr lvl="0">
              <a:spcBef>
                <a:spcPct val="0"/>
              </a:spcBef>
            </a:pPr>
            <a:endParaRPr lang="en-US" sz="3200" dirty="0">
              <a:cs typeface="Calibri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Sample: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a sub-collection of population.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0" y="3810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pic>
        <p:nvPicPr>
          <p:cNvPr id="38" name="Picture 3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48200" y="922867"/>
            <a:ext cx="381000" cy="719667"/>
          </a:xfrm>
          <a:prstGeom prst="rect">
            <a:avLst/>
          </a:prstGeom>
        </p:spPr>
      </p:pic>
      <p:pic>
        <p:nvPicPr>
          <p:cNvPr id="39" name="Picture 3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35068" y="914401"/>
            <a:ext cx="381000" cy="719667"/>
          </a:xfrm>
          <a:prstGeom prst="rect">
            <a:avLst/>
          </a:prstGeom>
        </p:spPr>
      </p:pic>
      <p:pic>
        <p:nvPicPr>
          <p:cNvPr id="40" name="Picture 3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19102" y="919191"/>
            <a:ext cx="381000" cy="719667"/>
          </a:xfrm>
          <a:prstGeom prst="rect">
            <a:avLst/>
          </a:prstGeom>
        </p:spPr>
      </p:pic>
      <p:pic>
        <p:nvPicPr>
          <p:cNvPr id="41" name="Picture 4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48200" y="1600201"/>
            <a:ext cx="381000" cy="719667"/>
          </a:xfrm>
          <a:prstGeom prst="rect">
            <a:avLst/>
          </a:prstGeom>
        </p:spPr>
      </p:pic>
      <p:pic>
        <p:nvPicPr>
          <p:cNvPr id="42" name="Picture 4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45166" y="1600201"/>
            <a:ext cx="381000" cy="719667"/>
          </a:xfrm>
          <a:prstGeom prst="rect">
            <a:avLst/>
          </a:prstGeom>
        </p:spPr>
      </p:pic>
      <p:pic>
        <p:nvPicPr>
          <p:cNvPr id="43" name="Picture 4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0200" y="1066801"/>
            <a:ext cx="381000" cy="719667"/>
          </a:xfrm>
          <a:prstGeom prst="rect">
            <a:avLst/>
          </a:prstGeom>
        </p:spPr>
      </p:pic>
      <p:pic>
        <p:nvPicPr>
          <p:cNvPr id="44" name="Picture 4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0000" y="1079553"/>
            <a:ext cx="381000" cy="719667"/>
          </a:xfrm>
          <a:prstGeom prst="rect">
            <a:avLst/>
          </a:prstGeom>
        </p:spPr>
      </p:pic>
      <p:pic>
        <p:nvPicPr>
          <p:cNvPr id="45" name="Picture 4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13034" y="2275800"/>
            <a:ext cx="381000" cy="719667"/>
          </a:xfrm>
          <a:prstGeom prst="rect">
            <a:avLst/>
          </a:prstGeom>
        </p:spPr>
      </p:pic>
      <p:pic>
        <p:nvPicPr>
          <p:cNvPr id="46" name="Picture 4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20098" y="1786468"/>
            <a:ext cx="381000" cy="719667"/>
          </a:xfrm>
          <a:prstGeom prst="rect">
            <a:avLst/>
          </a:prstGeom>
        </p:spPr>
      </p:pic>
      <p:pic>
        <p:nvPicPr>
          <p:cNvPr id="47" name="Picture 4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29200" y="1579902"/>
            <a:ext cx="381000" cy="719667"/>
          </a:xfrm>
          <a:prstGeom prst="rect">
            <a:avLst/>
          </a:prstGeom>
        </p:spPr>
      </p:pic>
      <p:pic>
        <p:nvPicPr>
          <p:cNvPr id="48" name="Picture 4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572000" y="2286817"/>
            <a:ext cx="381000" cy="719667"/>
          </a:xfrm>
          <a:prstGeom prst="rect">
            <a:avLst/>
          </a:prstGeom>
        </p:spPr>
      </p:pic>
      <p:pic>
        <p:nvPicPr>
          <p:cNvPr id="49" name="Picture 4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3000" y="2286817"/>
            <a:ext cx="381000" cy="719667"/>
          </a:xfrm>
          <a:prstGeom prst="rect">
            <a:avLst/>
          </a:prstGeom>
        </p:spPr>
      </p:pic>
      <p:pic>
        <p:nvPicPr>
          <p:cNvPr id="50" name="Picture 4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0200" y="1786468"/>
            <a:ext cx="381000" cy="719667"/>
          </a:xfrm>
          <a:prstGeom prst="rect">
            <a:avLst/>
          </a:prstGeom>
        </p:spPr>
      </p:pic>
      <p:pic>
        <p:nvPicPr>
          <p:cNvPr id="51" name="Picture 5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334000" y="2514601"/>
            <a:ext cx="381000" cy="719667"/>
          </a:xfrm>
          <a:prstGeom prst="rect">
            <a:avLst/>
          </a:prstGeom>
        </p:spPr>
      </p:pic>
      <p:pic>
        <p:nvPicPr>
          <p:cNvPr id="52" name="Picture 5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0000" y="2514601"/>
            <a:ext cx="381000" cy="719667"/>
          </a:xfrm>
          <a:prstGeom prst="rect">
            <a:avLst/>
          </a:prstGeom>
        </p:spPr>
      </p:pic>
      <p:pic>
        <p:nvPicPr>
          <p:cNvPr id="53" name="Picture 5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191000" y="3048001"/>
            <a:ext cx="381000" cy="719667"/>
          </a:xfrm>
          <a:prstGeom prst="rect">
            <a:avLst/>
          </a:prstGeom>
        </p:spPr>
      </p:pic>
      <p:pic>
        <p:nvPicPr>
          <p:cNvPr id="54" name="Picture 5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04132" y="3048001"/>
            <a:ext cx="381000" cy="719667"/>
          </a:xfrm>
          <a:prstGeom prst="rect">
            <a:avLst/>
          </a:prstGeom>
        </p:spPr>
      </p:pic>
      <p:pic>
        <p:nvPicPr>
          <p:cNvPr id="55" name="Picture 5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3000" y="3048001"/>
            <a:ext cx="381000" cy="71966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934200" y="98613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</p:txBody>
      </p:sp>
      <p:pic>
        <p:nvPicPr>
          <p:cNvPr id="86" name="Picture 8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3032" y="1402479"/>
            <a:ext cx="381000" cy="719667"/>
          </a:xfrm>
          <a:prstGeom prst="rect">
            <a:avLst/>
          </a:prstGeom>
        </p:spPr>
      </p:pic>
      <p:pic>
        <p:nvPicPr>
          <p:cNvPr id="87" name="Picture 8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0967" y="2154767"/>
            <a:ext cx="381000" cy="719667"/>
          </a:xfrm>
          <a:prstGeom prst="rect">
            <a:avLst/>
          </a:prstGeom>
        </p:spPr>
      </p:pic>
      <p:pic>
        <p:nvPicPr>
          <p:cNvPr id="88" name="Picture 8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97117" y="1168583"/>
            <a:ext cx="381000" cy="719667"/>
          </a:xfrm>
          <a:prstGeom prst="rect">
            <a:avLst/>
          </a:prstGeom>
        </p:spPr>
      </p:pic>
      <p:pic>
        <p:nvPicPr>
          <p:cNvPr id="89" name="Picture 8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74953" y="1892512"/>
            <a:ext cx="381000" cy="719667"/>
          </a:xfrm>
          <a:prstGeom prst="rect">
            <a:avLst/>
          </a:prstGeom>
        </p:spPr>
      </p:pic>
      <p:pic>
        <p:nvPicPr>
          <p:cNvPr id="90" name="Picture 8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396868" y="2953881"/>
            <a:ext cx="381000" cy="719667"/>
          </a:xfrm>
          <a:prstGeom prst="rect">
            <a:avLst/>
          </a:prstGeom>
        </p:spPr>
      </p:pic>
      <p:pic>
        <p:nvPicPr>
          <p:cNvPr id="91" name="Picture 9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793934" y="3216136"/>
            <a:ext cx="381000" cy="719667"/>
          </a:xfrm>
          <a:prstGeom prst="rect">
            <a:avLst/>
          </a:prstGeom>
        </p:spPr>
      </p:pic>
      <p:pic>
        <p:nvPicPr>
          <p:cNvPr id="92" name="Picture 9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34332" y="2612179"/>
            <a:ext cx="381000" cy="719667"/>
          </a:xfrm>
          <a:prstGeom prst="rect">
            <a:avLst/>
          </a:prstGeom>
        </p:spPr>
      </p:pic>
      <p:pic>
        <p:nvPicPr>
          <p:cNvPr id="93" name="Picture 9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657110" y="2891149"/>
            <a:ext cx="381000" cy="719667"/>
          </a:xfrm>
          <a:prstGeom prst="rect">
            <a:avLst/>
          </a:prstGeom>
        </p:spPr>
      </p:pic>
      <p:pic>
        <p:nvPicPr>
          <p:cNvPr id="94" name="Picture 9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715000" y="1539695"/>
            <a:ext cx="381000" cy="719667"/>
          </a:xfrm>
          <a:prstGeom prst="rect">
            <a:avLst/>
          </a:prstGeom>
        </p:spPr>
      </p:pic>
      <p:pic>
        <p:nvPicPr>
          <p:cNvPr id="95" name="Picture 9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847610" y="2303273"/>
            <a:ext cx="381000" cy="71966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735651" y="986136"/>
            <a:ext cx="12879" cy="278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11868" y="1011135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size is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denoted by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107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25885 -0.0909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39479 0.070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6172 0.2113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926 L 0.27018 -0.0840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9818 0.0606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303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4013" y="501391"/>
            <a:ext cx="10354615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Calibri"/>
              </a:rPr>
              <a:t>Simple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Random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Sample (SRS):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a sample whose elements are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selected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randomly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from a population 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such that any two samples of the same size (n) have the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Calibri"/>
              </a:rPr>
              <a:t>same probability 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to be selected.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43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4013" y="501391"/>
            <a:ext cx="10354615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Calibri"/>
              </a:rPr>
              <a:t>Simple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Random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Sample (SRS):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a sample whose elements are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selected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randomly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from a population 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such that any two samples of the same size (n) have the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Calibri"/>
              </a:rPr>
              <a:t>same probability 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to be selected.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3200" dirty="0"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3470" y="255753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pic>
        <p:nvPicPr>
          <p:cNvPr id="38" name="Picture 3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51670" y="3099396"/>
            <a:ext cx="381000" cy="719667"/>
          </a:xfrm>
          <a:prstGeom prst="rect">
            <a:avLst/>
          </a:prstGeom>
        </p:spPr>
      </p:pic>
      <p:pic>
        <p:nvPicPr>
          <p:cNvPr id="39" name="Picture 3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38538" y="3090930"/>
            <a:ext cx="381000" cy="719667"/>
          </a:xfrm>
          <a:prstGeom prst="rect">
            <a:avLst/>
          </a:prstGeom>
        </p:spPr>
      </p:pic>
      <p:pic>
        <p:nvPicPr>
          <p:cNvPr id="40" name="Picture 3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22572" y="3095720"/>
            <a:ext cx="381000" cy="719667"/>
          </a:xfrm>
          <a:prstGeom prst="rect">
            <a:avLst/>
          </a:prstGeom>
        </p:spPr>
      </p:pic>
      <p:pic>
        <p:nvPicPr>
          <p:cNvPr id="41" name="Picture 4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51670" y="3776730"/>
            <a:ext cx="381000" cy="719667"/>
          </a:xfrm>
          <a:prstGeom prst="rect">
            <a:avLst/>
          </a:prstGeom>
        </p:spPr>
      </p:pic>
      <p:pic>
        <p:nvPicPr>
          <p:cNvPr id="42" name="Picture 4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48636" y="3776730"/>
            <a:ext cx="381000" cy="719667"/>
          </a:xfrm>
          <a:prstGeom prst="rect">
            <a:avLst/>
          </a:prstGeom>
        </p:spPr>
      </p:pic>
      <p:pic>
        <p:nvPicPr>
          <p:cNvPr id="43" name="Picture 4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3670" y="3243330"/>
            <a:ext cx="381000" cy="719667"/>
          </a:xfrm>
          <a:prstGeom prst="rect">
            <a:avLst/>
          </a:prstGeom>
        </p:spPr>
      </p:pic>
      <p:pic>
        <p:nvPicPr>
          <p:cNvPr id="44" name="Picture 4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3470" y="3256082"/>
            <a:ext cx="381000" cy="719667"/>
          </a:xfrm>
          <a:prstGeom prst="rect">
            <a:avLst/>
          </a:prstGeom>
        </p:spPr>
      </p:pic>
      <p:pic>
        <p:nvPicPr>
          <p:cNvPr id="45" name="Picture 4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16504" y="4452329"/>
            <a:ext cx="381000" cy="719667"/>
          </a:xfrm>
          <a:prstGeom prst="rect">
            <a:avLst/>
          </a:prstGeom>
        </p:spPr>
      </p:pic>
      <p:pic>
        <p:nvPicPr>
          <p:cNvPr id="46" name="Picture 4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23568" y="3962997"/>
            <a:ext cx="381000" cy="719667"/>
          </a:xfrm>
          <a:prstGeom prst="rect">
            <a:avLst/>
          </a:prstGeom>
        </p:spPr>
      </p:pic>
      <p:pic>
        <p:nvPicPr>
          <p:cNvPr id="47" name="Picture 4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32670" y="3756431"/>
            <a:ext cx="381000" cy="719667"/>
          </a:xfrm>
          <a:prstGeom prst="rect">
            <a:avLst/>
          </a:prstGeom>
        </p:spPr>
      </p:pic>
      <p:pic>
        <p:nvPicPr>
          <p:cNvPr id="48" name="Picture 4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575470" y="4463346"/>
            <a:ext cx="381000" cy="719667"/>
          </a:xfrm>
          <a:prstGeom prst="rect">
            <a:avLst/>
          </a:prstGeom>
        </p:spPr>
      </p:pic>
      <p:pic>
        <p:nvPicPr>
          <p:cNvPr id="49" name="Picture 4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6470" y="4463346"/>
            <a:ext cx="381000" cy="719667"/>
          </a:xfrm>
          <a:prstGeom prst="rect">
            <a:avLst/>
          </a:prstGeom>
        </p:spPr>
      </p:pic>
      <p:pic>
        <p:nvPicPr>
          <p:cNvPr id="50" name="Picture 4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3670" y="3962997"/>
            <a:ext cx="381000" cy="719667"/>
          </a:xfrm>
          <a:prstGeom prst="rect">
            <a:avLst/>
          </a:prstGeom>
        </p:spPr>
      </p:pic>
      <p:pic>
        <p:nvPicPr>
          <p:cNvPr id="51" name="Picture 5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337470" y="4691130"/>
            <a:ext cx="381000" cy="719667"/>
          </a:xfrm>
          <a:prstGeom prst="rect">
            <a:avLst/>
          </a:prstGeom>
        </p:spPr>
      </p:pic>
      <p:pic>
        <p:nvPicPr>
          <p:cNvPr id="52" name="Picture 5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3470" y="4691130"/>
            <a:ext cx="381000" cy="719667"/>
          </a:xfrm>
          <a:prstGeom prst="rect">
            <a:avLst/>
          </a:prstGeom>
        </p:spPr>
      </p:pic>
      <p:pic>
        <p:nvPicPr>
          <p:cNvPr id="53" name="Picture 5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194470" y="5224530"/>
            <a:ext cx="381000" cy="719667"/>
          </a:xfrm>
          <a:prstGeom prst="rect">
            <a:avLst/>
          </a:prstGeom>
        </p:spPr>
      </p:pic>
      <p:pic>
        <p:nvPicPr>
          <p:cNvPr id="54" name="Picture 5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07602" y="5224530"/>
            <a:ext cx="381000" cy="719667"/>
          </a:xfrm>
          <a:prstGeom prst="rect">
            <a:avLst/>
          </a:prstGeom>
        </p:spPr>
      </p:pic>
      <p:pic>
        <p:nvPicPr>
          <p:cNvPr id="55" name="Picture 5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6470" y="5224530"/>
            <a:ext cx="381000" cy="71966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899032" y="2308280"/>
            <a:ext cx="391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 Sample of size n=5</a:t>
            </a:r>
          </a:p>
        </p:txBody>
      </p:sp>
      <p:pic>
        <p:nvPicPr>
          <p:cNvPr id="86" name="Picture 8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6502" y="3579008"/>
            <a:ext cx="381000" cy="719667"/>
          </a:xfrm>
          <a:prstGeom prst="rect">
            <a:avLst/>
          </a:prstGeom>
        </p:spPr>
      </p:pic>
      <p:pic>
        <p:nvPicPr>
          <p:cNvPr id="87" name="Picture 8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4437" y="4331296"/>
            <a:ext cx="381000" cy="719667"/>
          </a:xfrm>
          <a:prstGeom prst="rect">
            <a:avLst/>
          </a:prstGeom>
        </p:spPr>
      </p:pic>
      <p:pic>
        <p:nvPicPr>
          <p:cNvPr id="88" name="Picture 8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100587" y="3345112"/>
            <a:ext cx="381000" cy="719667"/>
          </a:xfrm>
          <a:prstGeom prst="rect">
            <a:avLst/>
          </a:prstGeom>
        </p:spPr>
      </p:pic>
      <p:pic>
        <p:nvPicPr>
          <p:cNvPr id="89" name="Picture 8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78423" y="4069041"/>
            <a:ext cx="381000" cy="719667"/>
          </a:xfrm>
          <a:prstGeom prst="rect">
            <a:avLst/>
          </a:prstGeom>
        </p:spPr>
      </p:pic>
      <p:pic>
        <p:nvPicPr>
          <p:cNvPr id="90" name="Picture 8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00338" y="5130410"/>
            <a:ext cx="381000" cy="719667"/>
          </a:xfrm>
          <a:prstGeom prst="rect">
            <a:avLst/>
          </a:prstGeom>
        </p:spPr>
      </p:pic>
      <p:pic>
        <p:nvPicPr>
          <p:cNvPr id="91" name="Picture 9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797404" y="5392665"/>
            <a:ext cx="381000" cy="719667"/>
          </a:xfrm>
          <a:prstGeom prst="rect">
            <a:avLst/>
          </a:prstGeom>
        </p:spPr>
      </p:pic>
      <p:pic>
        <p:nvPicPr>
          <p:cNvPr id="92" name="Picture 9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37802" y="4788708"/>
            <a:ext cx="381000" cy="719667"/>
          </a:xfrm>
          <a:prstGeom prst="rect">
            <a:avLst/>
          </a:prstGeom>
        </p:spPr>
      </p:pic>
      <p:pic>
        <p:nvPicPr>
          <p:cNvPr id="93" name="Picture 9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660580" y="5067678"/>
            <a:ext cx="381000" cy="719667"/>
          </a:xfrm>
          <a:prstGeom prst="rect">
            <a:avLst/>
          </a:prstGeom>
        </p:spPr>
      </p:pic>
      <p:pic>
        <p:nvPicPr>
          <p:cNvPr id="94" name="Picture 9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718470" y="3716224"/>
            <a:ext cx="381000" cy="719667"/>
          </a:xfrm>
          <a:prstGeom prst="rect">
            <a:avLst/>
          </a:prstGeom>
        </p:spPr>
      </p:pic>
      <p:pic>
        <p:nvPicPr>
          <p:cNvPr id="95" name="Picture 9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851080" y="4479802"/>
            <a:ext cx="381000" cy="71966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739121" y="3162665"/>
            <a:ext cx="12879" cy="278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3646 -0.0759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379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29635 -0.2405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1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2226 -0.1442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7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926 L 0.39075 -0.3530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12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39075 -0.0611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4013" y="501391"/>
            <a:ext cx="10354615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Calibri"/>
              </a:rPr>
              <a:t>Simple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Random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Sample (SRS):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a sample whose elements are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selected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Calibri"/>
              </a:rPr>
              <a:t>randomly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Calibri"/>
              </a:rPr>
              <a:t>from a population 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such that any two samples of the same size (n) have the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Calibri"/>
              </a:rPr>
              <a:t>same probability </a:t>
            </a:r>
            <a:r>
              <a:rPr lang="en-US" sz="3200" dirty="0">
                <a:latin typeface="Times New Roman" pitchFamily="18" charset="0"/>
                <a:ea typeface="+mj-ea"/>
                <a:cs typeface="Calibri"/>
              </a:rPr>
              <a:t>to be selected.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3200" dirty="0"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3470" y="255753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pic>
        <p:nvPicPr>
          <p:cNvPr id="38" name="Picture 3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51670" y="3099396"/>
            <a:ext cx="381000" cy="719667"/>
          </a:xfrm>
          <a:prstGeom prst="rect">
            <a:avLst/>
          </a:prstGeom>
        </p:spPr>
      </p:pic>
      <p:pic>
        <p:nvPicPr>
          <p:cNvPr id="39" name="Picture 3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38538" y="3090930"/>
            <a:ext cx="381000" cy="719667"/>
          </a:xfrm>
          <a:prstGeom prst="rect">
            <a:avLst/>
          </a:prstGeom>
        </p:spPr>
      </p:pic>
      <p:pic>
        <p:nvPicPr>
          <p:cNvPr id="40" name="Picture 3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22572" y="3095720"/>
            <a:ext cx="381000" cy="719667"/>
          </a:xfrm>
          <a:prstGeom prst="rect">
            <a:avLst/>
          </a:prstGeom>
        </p:spPr>
      </p:pic>
      <p:pic>
        <p:nvPicPr>
          <p:cNvPr id="41" name="Picture 4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51670" y="3776730"/>
            <a:ext cx="381000" cy="719667"/>
          </a:xfrm>
          <a:prstGeom prst="rect">
            <a:avLst/>
          </a:prstGeom>
        </p:spPr>
      </p:pic>
      <p:pic>
        <p:nvPicPr>
          <p:cNvPr id="42" name="Picture 4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48636" y="3776730"/>
            <a:ext cx="381000" cy="719667"/>
          </a:xfrm>
          <a:prstGeom prst="rect">
            <a:avLst/>
          </a:prstGeom>
        </p:spPr>
      </p:pic>
      <p:pic>
        <p:nvPicPr>
          <p:cNvPr id="43" name="Picture 4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3670" y="3243330"/>
            <a:ext cx="381000" cy="719667"/>
          </a:xfrm>
          <a:prstGeom prst="rect">
            <a:avLst/>
          </a:prstGeom>
        </p:spPr>
      </p:pic>
      <p:pic>
        <p:nvPicPr>
          <p:cNvPr id="44" name="Picture 4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3470" y="3256082"/>
            <a:ext cx="381000" cy="719667"/>
          </a:xfrm>
          <a:prstGeom prst="rect">
            <a:avLst/>
          </a:prstGeom>
        </p:spPr>
      </p:pic>
      <p:pic>
        <p:nvPicPr>
          <p:cNvPr id="45" name="Picture 4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216504" y="4452329"/>
            <a:ext cx="381000" cy="719667"/>
          </a:xfrm>
          <a:prstGeom prst="rect">
            <a:avLst/>
          </a:prstGeom>
        </p:spPr>
      </p:pic>
      <p:pic>
        <p:nvPicPr>
          <p:cNvPr id="46" name="Picture 4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23568" y="3962997"/>
            <a:ext cx="381000" cy="719667"/>
          </a:xfrm>
          <a:prstGeom prst="rect">
            <a:avLst/>
          </a:prstGeom>
        </p:spPr>
      </p:pic>
      <p:pic>
        <p:nvPicPr>
          <p:cNvPr id="47" name="Picture 4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032670" y="3756431"/>
            <a:ext cx="381000" cy="719667"/>
          </a:xfrm>
          <a:prstGeom prst="rect">
            <a:avLst/>
          </a:prstGeom>
        </p:spPr>
      </p:pic>
      <p:pic>
        <p:nvPicPr>
          <p:cNvPr id="48" name="Picture 4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575470" y="4463346"/>
            <a:ext cx="381000" cy="719667"/>
          </a:xfrm>
          <a:prstGeom prst="rect">
            <a:avLst/>
          </a:prstGeom>
        </p:spPr>
      </p:pic>
      <p:pic>
        <p:nvPicPr>
          <p:cNvPr id="49" name="Picture 4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6470" y="4463346"/>
            <a:ext cx="381000" cy="719667"/>
          </a:xfrm>
          <a:prstGeom prst="rect">
            <a:avLst/>
          </a:prstGeom>
        </p:spPr>
      </p:pic>
      <p:pic>
        <p:nvPicPr>
          <p:cNvPr id="50" name="Picture 4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413670" y="3962997"/>
            <a:ext cx="381000" cy="719667"/>
          </a:xfrm>
          <a:prstGeom prst="rect">
            <a:avLst/>
          </a:prstGeom>
        </p:spPr>
      </p:pic>
      <p:pic>
        <p:nvPicPr>
          <p:cNvPr id="51" name="Picture 5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337470" y="4691130"/>
            <a:ext cx="381000" cy="719667"/>
          </a:xfrm>
          <a:prstGeom prst="rect">
            <a:avLst/>
          </a:prstGeom>
        </p:spPr>
      </p:pic>
      <p:pic>
        <p:nvPicPr>
          <p:cNvPr id="52" name="Picture 5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813470" y="4691130"/>
            <a:ext cx="381000" cy="719667"/>
          </a:xfrm>
          <a:prstGeom prst="rect">
            <a:avLst/>
          </a:prstGeom>
        </p:spPr>
      </p:pic>
      <p:pic>
        <p:nvPicPr>
          <p:cNvPr id="53" name="Picture 5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194470" y="5224530"/>
            <a:ext cx="381000" cy="719667"/>
          </a:xfrm>
          <a:prstGeom prst="rect">
            <a:avLst/>
          </a:prstGeom>
        </p:spPr>
      </p:pic>
      <p:pic>
        <p:nvPicPr>
          <p:cNvPr id="54" name="Picture 5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607602" y="5224530"/>
            <a:ext cx="381000" cy="719667"/>
          </a:xfrm>
          <a:prstGeom prst="rect">
            <a:avLst/>
          </a:prstGeom>
        </p:spPr>
      </p:pic>
      <p:pic>
        <p:nvPicPr>
          <p:cNvPr id="55" name="Picture 5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4956470" y="5224530"/>
            <a:ext cx="381000" cy="71966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899032" y="2308280"/>
            <a:ext cx="391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 sample of size n=5</a:t>
            </a:r>
          </a:p>
        </p:txBody>
      </p:sp>
      <p:pic>
        <p:nvPicPr>
          <p:cNvPr id="86" name="Picture 8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6502" y="3579008"/>
            <a:ext cx="381000" cy="719667"/>
          </a:xfrm>
          <a:prstGeom prst="rect">
            <a:avLst/>
          </a:prstGeom>
        </p:spPr>
      </p:pic>
      <p:pic>
        <p:nvPicPr>
          <p:cNvPr id="87" name="Picture 8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24437" y="4331296"/>
            <a:ext cx="381000" cy="719667"/>
          </a:xfrm>
          <a:prstGeom prst="rect">
            <a:avLst/>
          </a:prstGeom>
        </p:spPr>
      </p:pic>
      <p:pic>
        <p:nvPicPr>
          <p:cNvPr id="88" name="Picture 8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100587" y="3345112"/>
            <a:ext cx="381000" cy="719667"/>
          </a:xfrm>
          <a:prstGeom prst="rect">
            <a:avLst/>
          </a:prstGeom>
        </p:spPr>
      </p:pic>
      <p:pic>
        <p:nvPicPr>
          <p:cNvPr id="89" name="Picture 8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78423" y="4069041"/>
            <a:ext cx="381000" cy="719667"/>
          </a:xfrm>
          <a:prstGeom prst="rect">
            <a:avLst/>
          </a:prstGeom>
        </p:spPr>
      </p:pic>
      <p:pic>
        <p:nvPicPr>
          <p:cNvPr id="90" name="Picture 89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400338" y="5130410"/>
            <a:ext cx="381000" cy="719667"/>
          </a:xfrm>
          <a:prstGeom prst="rect">
            <a:avLst/>
          </a:prstGeom>
        </p:spPr>
      </p:pic>
      <p:pic>
        <p:nvPicPr>
          <p:cNvPr id="91" name="Picture 90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797404" y="5392665"/>
            <a:ext cx="381000" cy="719667"/>
          </a:xfrm>
          <a:prstGeom prst="rect">
            <a:avLst/>
          </a:prstGeom>
        </p:spPr>
      </p:pic>
      <p:pic>
        <p:nvPicPr>
          <p:cNvPr id="92" name="Picture 91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3037802" y="4788708"/>
            <a:ext cx="381000" cy="719667"/>
          </a:xfrm>
          <a:prstGeom prst="rect">
            <a:avLst/>
          </a:prstGeom>
        </p:spPr>
      </p:pic>
      <p:pic>
        <p:nvPicPr>
          <p:cNvPr id="93" name="Picture 92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660580" y="5067678"/>
            <a:ext cx="381000" cy="719667"/>
          </a:xfrm>
          <a:prstGeom prst="rect">
            <a:avLst/>
          </a:prstGeom>
        </p:spPr>
      </p:pic>
      <p:pic>
        <p:nvPicPr>
          <p:cNvPr id="94" name="Picture 93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718470" y="3716224"/>
            <a:ext cx="381000" cy="719667"/>
          </a:xfrm>
          <a:prstGeom prst="rect">
            <a:avLst/>
          </a:prstGeom>
        </p:spPr>
      </p:pic>
      <p:pic>
        <p:nvPicPr>
          <p:cNvPr id="95" name="Picture 94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5851080" y="4479802"/>
            <a:ext cx="381000" cy="71966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739121" y="3162665"/>
            <a:ext cx="12879" cy="278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201151" y="2807927"/>
            <a:ext cx="381000" cy="719667"/>
          </a:xfrm>
          <a:prstGeom prst="rect">
            <a:avLst/>
          </a:prstGeom>
        </p:spPr>
      </p:pic>
      <p:pic>
        <p:nvPicPr>
          <p:cNvPr id="56" name="Picture 55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7798738" y="2773686"/>
            <a:ext cx="381000" cy="719667"/>
          </a:xfrm>
          <a:prstGeom prst="rect">
            <a:avLst/>
          </a:prstGeom>
        </p:spPr>
      </p:pic>
      <p:pic>
        <p:nvPicPr>
          <p:cNvPr id="57" name="Picture 56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8552815" y="2807927"/>
            <a:ext cx="381000" cy="719667"/>
          </a:xfrm>
          <a:prstGeom prst="rect">
            <a:avLst/>
          </a:prstGeom>
        </p:spPr>
      </p:pic>
      <p:pic>
        <p:nvPicPr>
          <p:cNvPr id="58" name="Picture 57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9369632" y="2802831"/>
            <a:ext cx="381000" cy="719667"/>
          </a:xfrm>
          <a:prstGeom prst="rect">
            <a:avLst/>
          </a:prstGeom>
        </p:spPr>
      </p:pic>
      <p:pic>
        <p:nvPicPr>
          <p:cNvPr id="59" name="Picture 58" descr="wandtattoo_toilettenmaennchen-3_einzel-we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59" r="52353" b="2542"/>
          <a:stretch>
            <a:fillRect/>
          </a:stretch>
        </p:blipFill>
        <p:spPr>
          <a:xfrm>
            <a:off x="10094787" y="2728029"/>
            <a:ext cx="381000" cy="71966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797011" y="3703366"/>
            <a:ext cx="498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Another random sample of size n=5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9121" y="5344032"/>
            <a:ext cx="5418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both random samples have the same probability to be selected, then they are SRS.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9121" y="6415953"/>
            <a:ext cx="551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That is both are equally likely to occur.</a:t>
            </a:r>
          </a:p>
        </p:txBody>
      </p:sp>
    </p:spTree>
    <p:extLst>
      <p:ext uri="{BB962C8B-B14F-4D97-AF65-F5344CB8AC3E}">
        <p14:creationId xmlns:p14="http://schemas.microsoft.com/office/powerpoint/2010/main" val="36315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34271 -0.0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2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7826 0.15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78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41928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29089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46835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7191</TotalTime>
  <Words>1114</Words>
  <Application>Microsoft Office PowerPoint</Application>
  <PresentationFormat>Widescreen</PresentationFormat>
  <Paragraphs>225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Part IV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III</dc:title>
  <dc:creator>Tamer Oraby</dc:creator>
  <cp:lastModifiedBy>Tamer Oraby</cp:lastModifiedBy>
  <cp:revision>773</cp:revision>
  <dcterms:created xsi:type="dcterms:W3CDTF">2017-08-28T13:54:33Z</dcterms:created>
  <dcterms:modified xsi:type="dcterms:W3CDTF">2021-07-23T12:47:01Z</dcterms:modified>
</cp:coreProperties>
</file>